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4" r:id="rId6"/>
  </p:sldMasterIdLst>
  <p:notesMasterIdLst>
    <p:notesMasterId r:id="rId49"/>
  </p:notesMasterIdLst>
  <p:sldIdLst>
    <p:sldId id="501" r:id="rId7"/>
    <p:sldId id="505" r:id="rId8"/>
    <p:sldId id="341" r:id="rId9"/>
    <p:sldId id="266" r:id="rId10"/>
    <p:sldId id="504" r:id="rId11"/>
    <p:sldId id="373" r:id="rId12"/>
    <p:sldId id="615" r:id="rId13"/>
    <p:sldId id="507" r:id="rId14"/>
    <p:sldId id="364" r:id="rId15"/>
    <p:sldId id="605" r:id="rId16"/>
    <p:sldId id="606" r:id="rId17"/>
    <p:sldId id="374" r:id="rId18"/>
    <p:sldId id="614" r:id="rId19"/>
    <p:sldId id="277" r:id="rId20"/>
    <p:sldId id="270" r:id="rId21"/>
    <p:sldId id="508" r:id="rId22"/>
    <p:sldId id="389" r:id="rId23"/>
    <p:sldId id="405" r:id="rId24"/>
    <p:sldId id="596" r:id="rId25"/>
    <p:sldId id="510" r:id="rId26"/>
    <p:sldId id="257" r:id="rId27"/>
    <p:sldId id="340" r:id="rId28"/>
    <p:sldId id="273" r:id="rId29"/>
    <p:sldId id="262" r:id="rId30"/>
    <p:sldId id="459" r:id="rId31"/>
    <p:sldId id="379" r:id="rId32"/>
    <p:sldId id="513" r:id="rId33"/>
    <p:sldId id="323" r:id="rId34"/>
    <p:sldId id="275" r:id="rId35"/>
    <p:sldId id="418" r:id="rId36"/>
    <p:sldId id="265" r:id="rId37"/>
    <p:sldId id="600" r:id="rId38"/>
    <p:sldId id="602" r:id="rId39"/>
    <p:sldId id="544" r:id="rId40"/>
    <p:sldId id="282" r:id="rId41"/>
    <p:sldId id="608" r:id="rId42"/>
    <p:sldId id="284" r:id="rId43"/>
    <p:sldId id="385" r:id="rId44"/>
    <p:sldId id="522" r:id="rId45"/>
    <p:sldId id="611" r:id="rId46"/>
    <p:sldId id="613" r:id="rId47"/>
    <p:sldId id="497" r:id="rId48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anishizonomaher@gmail.com" initials="a" lastIdx="1" clrIdx="0">
    <p:extLst>
      <p:ext uri="{19B8F6BF-5375-455C-9EA6-DF929625EA0E}">
        <p15:presenceInfo xmlns:p15="http://schemas.microsoft.com/office/powerpoint/2012/main" userId="4d7cc16848d5d2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F6F9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33D1-95E8-4BAF-862B-2FAA4D22544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40177-5462-405B-89AC-215FB6EF61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94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79C0F-DA26-4634-97D3-82D62EB714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82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B9864-631B-4F51-82AD-AEE4A3423EE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99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6125" indent="-285750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7763" indent="-228600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550" indent="-228600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6925" indent="-228600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4125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81325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8525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5725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16DDD-7490-4C57-935F-2861DE5335D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9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66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34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28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87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50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33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734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744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76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57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123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19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318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933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978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669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190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470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5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78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758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78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95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797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57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3B797-7478-459A-A00A-5324E97609D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346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4925D-F914-4240-A8BA-E8D12C4C83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914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380DB-C2E6-4506-9B28-8225B4964CA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2075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4B619-35F3-4484-8173-DED0B40AB7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102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D25DA-8FFE-483C-B607-9F6555F0C4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510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7198C-345C-419E-99CA-A7CF3DF555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52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952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8E16A-B9FE-4386-BF7E-247CE5A6EBB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2445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E678E-5C7E-4559-8052-D15FE8769AD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0755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99E9D-05D6-4ED8-A980-6036B4ACBE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1773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83FB5-7FC9-44D2-8550-DE178D1A61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5137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62729-8EAC-4268-BDAF-2C52FCCD17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3409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589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2263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792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909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56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247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533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12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30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749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171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564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07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465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2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089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172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139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591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537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968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839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78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35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19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16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22EE3-94DA-4CAE-807A-63E6A88C1443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244D-1CDD-4348-8106-10833744BF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88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A3E4-B198-41FF-8C84-4A734200360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E19DC-6465-4BC4-B669-4C7733E2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87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22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D1A058-3F69-427F-A6B5-B61E476B22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948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3BF8-7CF3-40DD-8B4D-7FD81DE65661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85EF-412C-4F2C-900D-5563BF62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7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CEEFB-C3CD-4CBE-BFB2-C5F0445FB9DC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8E3C-F7E7-40B6-BCE2-01730AF27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2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kumimoji="1"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sed.org/category/books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biohn.go.jp/files/2011mets.pdf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6671F6-7E48-43DA-9CC3-E839EB2B0C1E}"/>
              </a:ext>
            </a:extLst>
          </p:cNvPr>
          <p:cNvSpPr txBox="1"/>
          <p:nvPr/>
        </p:nvSpPr>
        <p:spPr>
          <a:xfrm flipH="1">
            <a:off x="1363848" y="2712068"/>
            <a:ext cx="731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spc="-150" dirty="0"/>
              <a:t>摂食障害とはどのような病気だろうか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9375AC-5F5C-4619-8F57-D58EDFC5C4E7}"/>
              </a:ext>
            </a:extLst>
          </p:cNvPr>
          <p:cNvSpPr txBox="1"/>
          <p:nvPr/>
        </p:nvSpPr>
        <p:spPr>
          <a:xfrm>
            <a:off x="6505199" y="4893128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明治学院大学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心理学部</a:t>
            </a:r>
            <a:endParaRPr kumimoji="1" lang="en-US" altLang="ja-JP" sz="2400" b="1" dirty="0"/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西園マーハ文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BFD219F-B4DD-454B-AE71-32B2BFD703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0" y="3853544"/>
            <a:ext cx="5051889" cy="25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87337" y="731354"/>
            <a:ext cx="85693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800" b="1" dirty="0"/>
              <a:t>　　　摂食障害の原因・背景・リスク</a:t>
            </a:r>
            <a:r>
              <a:rPr lang="en-US" altLang="ja-JP" sz="2800" b="1" dirty="0"/>
              <a:t>(</a:t>
            </a:r>
            <a:r>
              <a:rPr lang="en-US" altLang="ja-JP" sz="2800" b="1" u="sng" dirty="0"/>
              <a:t>cause</a:t>
            </a:r>
            <a:r>
              <a:rPr lang="en-US" altLang="ja-JP" sz="2800" b="1" u="sng" dirty="0">
                <a:solidFill>
                  <a:srgbClr val="FF0000"/>
                </a:solidFill>
              </a:rPr>
              <a:t>s</a:t>
            </a:r>
            <a:r>
              <a:rPr lang="ja-JP" altLang="en-US" sz="2800" b="1" u="sng" dirty="0"/>
              <a:t>／</a:t>
            </a:r>
            <a:r>
              <a:rPr lang="en-US" altLang="ja-JP" sz="2800" b="1" u="sng" dirty="0"/>
              <a:t>risk factor</a:t>
            </a:r>
            <a:r>
              <a:rPr lang="en-US" altLang="ja-JP" sz="2800" b="1" u="sng" dirty="0">
                <a:solidFill>
                  <a:srgbClr val="FF0000"/>
                </a:solidFill>
              </a:rPr>
              <a:t>s</a:t>
            </a:r>
            <a:r>
              <a:rPr lang="en-US" altLang="ja-JP" sz="2800" b="1" u="sng" dirty="0"/>
              <a:t>)</a:t>
            </a:r>
            <a:endParaRPr lang="en-US" altLang="ja-JP" sz="2800" b="1" dirty="0"/>
          </a:p>
          <a:p>
            <a:endParaRPr lang="en-US" altLang="ja-JP" sz="2400" b="1" dirty="0"/>
          </a:p>
          <a:p>
            <a:r>
              <a:rPr lang="en-US" altLang="ja-JP" sz="2400" b="1" dirty="0"/>
              <a:t>1.</a:t>
            </a:r>
            <a:r>
              <a:rPr lang="ja-JP" altLang="en-US" sz="2400" b="1" dirty="0"/>
              <a:t>素因、準備因子</a:t>
            </a:r>
          </a:p>
          <a:p>
            <a:r>
              <a:rPr lang="ja-JP" altLang="en-US" sz="2400" b="1" dirty="0"/>
              <a:t>　　</a:t>
            </a:r>
          </a:p>
          <a:p>
            <a:r>
              <a:rPr lang="en-US" altLang="ja-JP" sz="2400" b="1" dirty="0"/>
              <a:t>2.</a:t>
            </a:r>
            <a:r>
              <a:rPr lang="ja-JP" altLang="en-US" sz="2400" b="1" dirty="0"/>
              <a:t>引き金</a:t>
            </a:r>
          </a:p>
          <a:p>
            <a:endParaRPr lang="en-US" altLang="ja-JP" sz="2400" b="1" dirty="0"/>
          </a:p>
          <a:p>
            <a:r>
              <a:rPr lang="en-US" altLang="ja-JP" sz="2400" b="1" dirty="0"/>
              <a:t>3.</a:t>
            </a:r>
            <a:r>
              <a:rPr lang="ja-JP" altLang="en-US" sz="2400" b="1" dirty="0"/>
              <a:t>症状持続因子</a:t>
            </a:r>
          </a:p>
          <a:p>
            <a:endParaRPr lang="en-US" altLang="ja-JP" sz="2400" b="1" dirty="0"/>
          </a:p>
          <a:p>
            <a:r>
              <a:rPr lang="en-US" altLang="ja-JP" sz="2400" b="1" dirty="0"/>
              <a:t>4. </a:t>
            </a:r>
            <a:r>
              <a:rPr lang="ja-JP" altLang="en-US" sz="2400" b="1" dirty="0"/>
              <a:t>再発をもたらす因子</a:t>
            </a:r>
          </a:p>
          <a:p>
            <a:r>
              <a:rPr lang="ja-JP" altLang="en-US" sz="2400" b="1" dirty="0"/>
              <a:t>　　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39550" y="4801141"/>
            <a:ext cx="877196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b="1" spc="-150" dirty="0"/>
              <a:t>★</a:t>
            </a:r>
            <a:r>
              <a:rPr lang="ja-JP" altLang="en-US" sz="2400" b="1" spc="-150" dirty="0"/>
              <a:t>原因が一つということは少ない。</a:t>
            </a:r>
          </a:p>
          <a:p>
            <a:r>
              <a:rPr lang="ja-JP" altLang="en-US" sz="2400" b="1" spc="-150" dirty="0"/>
              <a:t>★過去にさかのぼって原因を探して取り除く、というよりも、回復を促す</a:t>
            </a:r>
            <a:endParaRPr lang="en-US" altLang="ja-JP" sz="2400" b="1" spc="-150" dirty="0"/>
          </a:p>
          <a:p>
            <a:r>
              <a:rPr lang="ja-JP" altLang="en-US" sz="2400" b="1" spc="-150" dirty="0"/>
              <a:t>　環境作りを考える。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4C635A6-8570-9956-D011-DDE218C4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12050" y="2154263"/>
            <a:ext cx="2231509" cy="19860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6756771" y="4531655"/>
            <a:ext cx="2135709" cy="1535931"/>
            <a:chOff x="4092" y="2401"/>
            <a:chExt cx="1302" cy="1485"/>
          </a:xfrm>
        </p:grpSpPr>
        <p:sp>
          <p:nvSpPr>
            <p:cNvPr id="74757" name="AutoShape 5"/>
            <p:cNvSpPr>
              <a:spLocks noChangeArrowheads="1"/>
            </p:cNvSpPr>
            <p:nvPr/>
          </p:nvSpPr>
          <p:spPr bwMode="auto">
            <a:xfrm rot="3694718">
              <a:off x="4000" y="2493"/>
              <a:ext cx="1485" cy="1302"/>
            </a:xfrm>
            <a:prstGeom prst="wedgeEllipseCallout">
              <a:avLst>
                <a:gd name="adj1" fmla="val -90227"/>
                <a:gd name="adj2" fmla="val -2031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ja-JP" altLang="ja-JP"/>
            </a:p>
          </p:txBody>
        </p:sp>
        <p:sp>
          <p:nvSpPr>
            <p:cNvPr id="74758" name="Text Box 6"/>
            <p:cNvSpPr txBox="1">
              <a:spLocks noChangeArrowheads="1"/>
            </p:cNvSpPr>
            <p:nvPr/>
          </p:nvSpPr>
          <p:spPr bwMode="auto">
            <a:xfrm>
              <a:off x="4150" y="2478"/>
              <a:ext cx="1189" cy="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ja-JP" altLang="en-US" dirty="0"/>
                <a:t>骨折</a:t>
              </a:r>
            </a:p>
            <a:p>
              <a:pPr algn="ctr"/>
              <a:r>
                <a:rPr lang="ja-JP" altLang="en-US" dirty="0"/>
                <a:t>コーチによる虐待摂食障害</a:t>
              </a:r>
              <a:endParaRPr lang="en-US" altLang="ja-JP" sz="1600" b="1" dirty="0"/>
            </a:p>
            <a:p>
              <a:pPr algn="ctr"/>
              <a:r>
                <a:rPr lang="ja-JP" altLang="en-US" dirty="0"/>
                <a:t>死亡例</a:t>
              </a:r>
            </a:p>
            <a:p>
              <a:pPr algn="ctr"/>
              <a:endParaRPr lang="ja-JP" altLang="en-US" dirty="0"/>
            </a:p>
          </p:txBody>
        </p:sp>
      </p:grp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251520" y="4464195"/>
            <a:ext cx="78470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ja-JP" b="1" dirty="0"/>
              <a:t>1968</a:t>
            </a:r>
            <a:r>
              <a:rPr lang="ja-JP" altLang="en-US" b="1" dirty="0"/>
              <a:t>　チャスラフスカ </a:t>
            </a:r>
            <a:r>
              <a:rPr lang="en-US" altLang="ja-JP" b="1" dirty="0"/>
              <a:t>(26</a:t>
            </a:r>
            <a:r>
              <a:rPr lang="ja-JP" altLang="en-US" b="1" dirty="0"/>
              <a:t>歳</a:t>
            </a:r>
            <a:r>
              <a:rPr lang="en-US" altLang="ja-JP" b="1" dirty="0"/>
              <a:t>)</a:t>
            </a:r>
            <a:r>
              <a:rPr lang="ja-JP" altLang="en-US" b="1" dirty="0"/>
              <a:t>　　</a:t>
            </a:r>
            <a:r>
              <a:rPr lang="en-US" altLang="ja-JP" b="1" dirty="0"/>
              <a:t>160.0cm</a:t>
            </a:r>
            <a:r>
              <a:rPr lang="ja-JP" altLang="en-US" b="1" dirty="0"/>
              <a:t>　　</a:t>
            </a:r>
            <a:r>
              <a:rPr lang="en-US" altLang="ja-JP" b="1" dirty="0"/>
              <a:t>54.9kg</a:t>
            </a:r>
            <a:r>
              <a:rPr lang="ja-JP" altLang="en-US" b="1" dirty="0"/>
              <a:t>　  </a:t>
            </a:r>
            <a:r>
              <a:rPr lang="en-US" altLang="ja-JP" b="1" dirty="0"/>
              <a:t>BMI 21.4</a:t>
            </a:r>
          </a:p>
          <a:p>
            <a:r>
              <a:rPr lang="en-US" altLang="ja-JP" b="1" dirty="0"/>
              <a:t>1972</a:t>
            </a:r>
            <a:r>
              <a:rPr lang="ja-JP" altLang="en-US" b="1" dirty="0"/>
              <a:t>　コルブト　　　   </a:t>
            </a:r>
            <a:r>
              <a:rPr lang="en-US" altLang="ja-JP" b="1" dirty="0"/>
              <a:t>(17</a:t>
            </a:r>
            <a:r>
              <a:rPr lang="ja-JP" altLang="en-US" b="1" dirty="0"/>
              <a:t>歳</a:t>
            </a:r>
            <a:r>
              <a:rPr lang="en-US" altLang="ja-JP" b="1" dirty="0"/>
              <a:t>)</a:t>
            </a:r>
            <a:r>
              <a:rPr lang="ja-JP" altLang="en-US" b="1" dirty="0"/>
              <a:t>　 　</a:t>
            </a:r>
            <a:r>
              <a:rPr lang="en-US" altLang="ja-JP" b="1" dirty="0"/>
              <a:t>149.9cm</a:t>
            </a:r>
            <a:r>
              <a:rPr lang="ja-JP" altLang="en-US" b="1" dirty="0"/>
              <a:t>　  </a:t>
            </a:r>
            <a:r>
              <a:rPr lang="en-US" altLang="ja-JP" b="1" dirty="0"/>
              <a:t>38.6kg     BMI</a:t>
            </a:r>
            <a:r>
              <a:rPr lang="en-US" altLang="ja-JP" dirty="0"/>
              <a:t> </a:t>
            </a:r>
            <a:r>
              <a:rPr lang="en-US" altLang="ja-JP" b="1" dirty="0"/>
              <a:t>17.2</a:t>
            </a:r>
          </a:p>
          <a:p>
            <a:r>
              <a:rPr lang="en-US" altLang="ja-JP" b="1" dirty="0"/>
              <a:t>1976</a:t>
            </a:r>
            <a:r>
              <a:rPr lang="ja-JP" altLang="en-US" b="1" dirty="0"/>
              <a:t>　コマネチ　　　  </a:t>
            </a:r>
            <a:r>
              <a:rPr lang="en-US" altLang="ja-JP" b="1" dirty="0"/>
              <a:t>(14</a:t>
            </a:r>
            <a:r>
              <a:rPr lang="ja-JP" altLang="en-US" b="1" dirty="0"/>
              <a:t>歳</a:t>
            </a:r>
            <a:r>
              <a:rPr lang="en-US" altLang="ja-JP" b="1" dirty="0"/>
              <a:t>)</a:t>
            </a:r>
            <a:r>
              <a:rPr lang="ja-JP" altLang="en-US" b="1" dirty="0"/>
              <a:t>　 　</a:t>
            </a:r>
            <a:r>
              <a:rPr lang="en-US" altLang="ja-JP" b="1" dirty="0"/>
              <a:t>152.4cm</a:t>
            </a:r>
            <a:r>
              <a:rPr lang="ja-JP" altLang="en-US" b="1" dirty="0"/>
              <a:t>　  </a:t>
            </a:r>
            <a:r>
              <a:rPr lang="en-US" altLang="ja-JP" b="1" dirty="0"/>
              <a:t>38.6kg</a:t>
            </a:r>
            <a:r>
              <a:rPr lang="ja-JP" altLang="en-US" b="1" dirty="0"/>
              <a:t>　  </a:t>
            </a:r>
            <a:r>
              <a:rPr lang="en-US" altLang="ja-JP" b="1" dirty="0"/>
              <a:t>BMI</a:t>
            </a:r>
            <a:r>
              <a:rPr lang="en-US" altLang="ja-JP" dirty="0"/>
              <a:t> </a:t>
            </a:r>
            <a:r>
              <a:rPr lang="en-US" altLang="ja-JP" b="1" dirty="0"/>
              <a:t>16.6</a:t>
            </a:r>
          </a:p>
          <a:p>
            <a:endParaRPr lang="en-US" altLang="ja-JP" b="1" dirty="0"/>
          </a:p>
          <a:p>
            <a:r>
              <a:rPr lang="ja-JP" altLang="en-US" b="1" dirty="0"/>
              <a:t>アメリカ女子体操オリンピック選手の平均値</a:t>
            </a:r>
          </a:p>
          <a:p>
            <a:r>
              <a:rPr lang="en-US" altLang="ja-JP" b="1" dirty="0"/>
              <a:t>1976</a:t>
            </a:r>
            <a:r>
              <a:rPr lang="ja-JP" altLang="en-US" b="1" dirty="0"/>
              <a:t>　　　　　　　　</a:t>
            </a:r>
            <a:r>
              <a:rPr lang="en-US" altLang="ja-JP" b="1" dirty="0"/>
              <a:t>17.5</a:t>
            </a:r>
            <a:r>
              <a:rPr lang="ja-JP" altLang="en-US" b="1" dirty="0"/>
              <a:t>歳　　　　</a:t>
            </a:r>
            <a:r>
              <a:rPr lang="en-US" altLang="ja-JP" b="1" dirty="0">
                <a:solidFill>
                  <a:srgbClr val="FF0000"/>
                </a:solidFill>
              </a:rPr>
              <a:t>161.3cm</a:t>
            </a:r>
            <a:r>
              <a:rPr lang="ja-JP" altLang="en-US" b="1" dirty="0">
                <a:solidFill>
                  <a:srgbClr val="FF0000"/>
                </a:solidFill>
              </a:rPr>
              <a:t>　　 </a:t>
            </a:r>
            <a:r>
              <a:rPr lang="en-US" altLang="ja-JP" b="1" dirty="0">
                <a:solidFill>
                  <a:srgbClr val="FF0000"/>
                </a:solidFill>
              </a:rPr>
              <a:t>48.1kg</a:t>
            </a:r>
            <a:r>
              <a:rPr lang="ja-JP" altLang="en-US" b="1" dirty="0"/>
              <a:t>　  </a:t>
            </a:r>
            <a:r>
              <a:rPr lang="en-US" altLang="ja-JP" b="1" dirty="0"/>
              <a:t>BMI</a:t>
            </a:r>
            <a:r>
              <a:rPr lang="en-US" altLang="ja-JP" dirty="0"/>
              <a:t> </a:t>
            </a:r>
            <a:r>
              <a:rPr lang="en-US" altLang="ja-JP" b="1" dirty="0"/>
              <a:t>18.5</a:t>
            </a:r>
          </a:p>
          <a:p>
            <a:r>
              <a:rPr lang="en-US" altLang="ja-JP" b="1" dirty="0"/>
              <a:t>1992</a:t>
            </a:r>
            <a:r>
              <a:rPr lang="ja-JP" altLang="en-US" b="1" dirty="0"/>
              <a:t>　　　　　　　　</a:t>
            </a:r>
            <a:r>
              <a:rPr lang="en-US" altLang="ja-JP" b="1" dirty="0"/>
              <a:t>16.0</a:t>
            </a:r>
            <a:r>
              <a:rPr lang="ja-JP" altLang="en-US" b="1" dirty="0"/>
              <a:t>歳　　</a:t>
            </a:r>
            <a:r>
              <a:rPr lang="ja-JP" altLang="en-US" b="1" dirty="0">
                <a:solidFill>
                  <a:srgbClr val="FF0000"/>
                </a:solidFill>
              </a:rPr>
              <a:t>      </a:t>
            </a:r>
            <a:r>
              <a:rPr lang="en-US" altLang="ja-JP" b="1" dirty="0">
                <a:solidFill>
                  <a:srgbClr val="FF0000"/>
                </a:solidFill>
              </a:rPr>
              <a:t>144.8cm</a:t>
            </a:r>
            <a:r>
              <a:rPr lang="ja-JP" altLang="en-US" b="1" dirty="0">
                <a:solidFill>
                  <a:srgbClr val="FF0000"/>
                </a:solidFill>
              </a:rPr>
              <a:t>　　 </a:t>
            </a:r>
            <a:r>
              <a:rPr lang="en-US" altLang="ja-JP" b="1" dirty="0">
                <a:solidFill>
                  <a:srgbClr val="FF0000"/>
                </a:solidFill>
              </a:rPr>
              <a:t>37.6kg</a:t>
            </a:r>
            <a:r>
              <a:rPr lang="ja-JP" altLang="en-US" b="1" dirty="0"/>
              <a:t>　  </a:t>
            </a:r>
            <a:r>
              <a:rPr lang="en-US" altLang="ja-JP" b="1" dirty="0"/>
              <a:t>BMI</a:t>
            </a:r>
            <a:r>
              <a:rPr lang="en-US" altLang="ja-JP" dirty="0"/>
              <a:t> </a:t>
            </a:r>
            <a:r>
              <a:rPr lang="en-US" altLang="ja-JP" b="1" dirty="0"/>
              <a:t>17.9</a:t>
            </a:r>
          </a:p>
          <a:p>
            <a:r>
              <a:rPr lang="en-US" altLang="ja-JP" b="1" dirty="0"/>
              <a:t>16</a:t>
            </a:r>
            <a:r>
              <a:rPr lang="ja-JP" altLang="en-US" b="1" dirty="0"/>
              <a:t>年間で　　　　 －</a:t>
            </a:r>
            <a:r>
              <a:rPr lang="en-US" altLang="ja-JP" b="1" dirty="0"/>
              <a:t>1.5</a:t>
            </a:r>
            <a:r>
              <a:rPr lang="ja-JP" altLang="en-US" b="1" dirty="0"/>
              <a:t>歳　      －</a:t>
            </a:r>
            <a:r>
              <a:rPr lang="en-US" altLang="ja-JP" b="1" dirty="0"/>
              <a:t>16.5cm</a:t>
            </a:r>
            <a:r>
              <a:rPr lang="ja-JP" altLang="en-US" b="1" dirty="0"/>
              <a:t>　－</a:t>
            </a:r>
            <a:r>
              <a:rPr lang="en-US" altLang="ja-JP" b="1" dirty="0"/>
              <a:t>10.5kg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741816" y="168930"/>
            <a:ext cx="54021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 b="1" dirty="0"/>
              <a:t>Little</a:t>
            </a:r>
            <a:r>
              <a:rPr lang="ja-JP" altLang="en-US" sz="2200" b="1" dirty="0"/>
              <a:t> </a:t>
            </a:r>
            <a:r>
              <a:rPr lang="en-US" altLang="ja-JP" sz="2200" b="1" dirty="0"/>
              <a:t>girls in pretty boxes: the making and </a:t>
            </a:r>
          </a:p>
          <a:p>
            <a:r>
              <a:rPr lang="en-US" altLang="ja-JP" sz="2200" b="1" dirty="0"/>
              <a:t>breaking of elite gymnasts and figure skaters</a:t>
            </a:r>
          </a:p>
          <a:p>
            <a:r>
              <a:rPr lang="en-US" altLang="ja-JP" sz="2200" b="1" spc="-150" dirty="0"/>
              <a:t>(Joan Ryan, The Women’s Press, 1996)</a:t>
            </a:r>
          </a:p>
          <a:p>
            <a:r>
              <a:rPr lang="ja-JP" altLang="en-US" sz="2000" b="1" spc="-150" dirty="0"/>
              <a:t>魂まで奪われた少女たち：女子体操とフィギュア</a:t>
            </a:r>
          </a:p>
          <a:p>
            <a:r>
              <a:rPr lang="ja-JP" altLang="en-US" sz="2000" b="1" spc="-150" dirty="0"/>
              <a:t>スケートの真実（川合あさ子訳　時事通信社）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175026" y="1923256"/>
            <a:ext cx="41665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１．血が出てなけりゃ放っとけ：外傷</a:t>
            </a:r>
          </a:p>
          <a:p>
            <a:r>
              <a:rPr lang="ja-JP" altLang="en-US" dirty="0"/>
              <a:t>２．奪われた魂いまだ戻らず：摂食障害</a:t>
            </a:r>
          </a:p>
          <a:p>
            <a:r>
              <a:rPr lang="ja-JP" altLang="en-US" dirty="0"/>
              <a:t>３．痩せろ、勝て：イメージ</a:t>
            </a:r>
          </a:p>
          <a:p>
            <a:r>
              <a:rPr lang="ja-JP" altLang="en-US" dirty="0"/>
              <a:t>４．完璧をめざせ：プレッシャー</a:t>
            </a:r>
          </a:p>
          <a:p>
            <a:r>
              <a:rPr lang="ja-JP" altLang="en-US" dirty="0"/>
              <a:t>５．親も競技中毒：親の役割</a:t>
            </a:r>
          </a:p>
          <a:p>
            <a:r>
              <a:rPr lang="ja-JP" altLang="en-US" dirty="0"/>
              <a:t>６．ゲームの中にまたゲームが：政治と金</a:t>
            </a:r>
          </a:p>
          <a:p>
            <a:r>
              <a:rPr lang="ja-JP" altLang="en-US" dirty="0"/>
              <a:t>７．何が何でも：コーチの役割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886" y="168930"/>
            <a:ext cx="3687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pc="-150" dirty="0"/>
              <a:t>エリートアスリートの場合</a:t>
            </a:r>
          </a:p>
        </p:txBody>
      </p:sp>
    </p:spTree>
    <p:extLst>
      <p:ext uri="{BB962C8B-B14F-4D97-AF65-F5344CB8AC3E}">
        <p14:creationId xmlns:p14="http://schemas.microsoft.com/office/powerpoint/2010/main" val="28235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969" y="555037"/>
            <a:ext cx="4222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「女性アスリートの３徴」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334550"/>
            <a:ext cx="44021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①利用可能エネルギー不足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Low energy availability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②　無月経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③　骨粗鬆症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065" y="4906184"/>
            <a:ext cx="6357831" cy="2325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★過食症は</a:t>
            </a:r>
            <a:r>
              <a:rPr kumimoji="1" lang="ja-JP" altLang="en-US" sz="2800" spc="-1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見逃されがち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★骨粗鬆症は受診しなければ診断できない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★行動面、心理面の症状が入っていない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defTabSz="914400">
              <a:lnSpc>
                <a:spcPts val="2900"/>
              </a:lnSpc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⇒受診の勧めに活用しにくい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defTabSz="914400">
              <a:lnSpc>
                <a:spcPts val="2900"/>
              </a:lnSpc>
              <a:defRPr/>
            </a:pPr>
            <a:r>
              <a:rPr kumimoji="1" lang="ja-JP" altLang="en-US" sz="2800" spc="-1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（</a:t>
            </a:r>
            <a:r>
              <a:rPr kumimoji="1" lang="en-US" altLang="ja-JP" sz="2800" spc="-150" dirty="0">
                <a:solidFill>
                  <a:prstClr val="black"/>
                </a:solidFill>
              </a:rPr>
              <a:t>3</a:t>
            </a:r>
            <a:r>
              <a:rPr kumimoji="1" lang="ja-JP" altLang="en-US" sz="2800" spc="-150" dirty="0">
                <a:solidFill>
                  <a:prstClr val="black"/>
                </a:solidFill>
              </a:rPr>
              <a:t>徴が出揃ってからの支援では遅い）</a:t>
            </a:r>
            <a:endParaRPr kumimoji="1" lang="en-US" altLang="ja-JP" sz="2800" spc="-15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 descr="Free Sports Vector Silhouettes ..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369" y="1898609"/>
            <a:ext cx="1936071" cy="1815604"/>
          </a:xfrm>
          <a:prstGeom prst="rect">
            <a:avLst/>
          </a:prstGeom>
          <a:effectLst>
            <a:reflection blurRad="50800" stA="25000" endPos="65000" dist="50800" dir="5400000" sy="-100000" algn="bl" rotWithShape="0"/>
            <a:softEdge rad="31750"/>
          </a:effectLst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4B83C546-BEAF-4505-8692-A016B47DA5D2}"/>
              </a:ext>
            </a:extLst>
          </p:cNvPr>
          <p:cNvSpPr/>
          <p:nvPr/>
        </p:nvSpPr>
        <p:spPr>
          <a:xfrm>
            <a:off x="5833625" y="555037"/>
            <a:ext cx="3048885" cy="1182208"/>
          </a:xfrm>
          <a:prstGeom prst="wedgeEllipseCallout">
            <a:avLst>
              <a:gd name="adj1" fmla="val -76683"/>
              <a:gd name="adj2" fmla="val 3615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7D31FC-CB31-4377-8FF7-DB3F800920A9}"/>
              </a:ext>
            </a:extLst>
          </p:cNvPr>
          <p:cNvSpPr/>
          <p:nvPr/>
        </p:nvSpPr>
        <p:spPr>
          <a:xfrm>
            <a:off x="6084168" y="71477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‘</a:t>
            </a:r>
            <a:r>
              <a:rPr kumimoji="1" lang="en-US" altLang="ja-JP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Disordered</a:t>
            </a: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eating’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乱れた摂食？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63C56F-1672-46D6-8694-836247E1DEC1}"/>
              </a:ext>
            </a:extLst>
          </p:cNvPr>
          <p:cNvSpPr txBox="1"/>
          <p:nvPr/>
        </p:nvSpPr>
        <p:spPr>
          <a:xfrm>
            <a:off x="119838" y="4343373"/>
            <a:ext cx="6740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「</a:t>
            </a:r>
            <a:r>
              <a:rPr kumimoji="1" lang="en-US" altLang="ja-JP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徴」が摂食障害という見方には注意！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058818-E7DA-4D01-BD2A-65CC3C812480}"/>
              </a:ext>
            </a:extLst>
          </p:cNvPr>
          <p:cNvSpPr txBox="1"/>
          <p:nvPr/>
        </p:nvSpPr>
        <p:spPr>
          <a:xfrm>
            <a:off x="6688653" y="2090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以前の表現</a:t>
            </a:r>
          </a:p>
        </p:txBody>
      </p:sp>
    </p:spTree>
    <p:extLst>
      <p:ext uri="{BB962C8B-B14F-4D97-AF65-F5344CB8AC3E}">
        <p14:creationId xmlns:p14="http://schemas.microsoft.com/office/powerpoint/2010/main" val="26811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395536" y="3194707"/>
            <a:ext cx="7911556" cy="2092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運動強迫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・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過活動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自己処罰的感覚（「休んではいけない」）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疲労感の消失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支配観念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（食べ物・カロリーのことだけど考える）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不安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不眠・浅眠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95536" y="908720"/>
            <a:ext cx="8568952" cy="1579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Ａ</a:t>
            </a:r>
            <a:r>
              <a:rPr kumimoji="1" lang="ja-JP" altLang="en-US" sz="2400" b="1" i="0" u="sng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．極端な低体重、成長の停滞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Ｂ．</a:t>
            </a:r>
            <a:r>
              <a:rPr kumimoji="1" lang="ja-JP" altLang="en-US" sz="2400" b="1" i="0" u="sng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肥満恐怖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3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Ｃ．</a:t>
            </a:r>
            <a:r>
              <a:rPr kumimoji="1" lang="ja-JP" altLang="en-US" sz="2400" b="1" i="0" u="sng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自分の体重や体型を感じる感じ方の障害</a:t>
            </a: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：自己評価に対する体</a:t>
            </a:r>
            <a:endParaRPr kumimoji="1" lang="en-US" altLang="ja-JP" sz="2400" b="1" i="0" u="none" strike="noStrike" kern="120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3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　　重や体型の過剰な影響，</a:t>
            </a: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または現在の低体重の重大さの否認。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50492" y="273695"/>
            <a:ext cx="7241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神経性やせ症の診断基準（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DSM-5-TR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より抜粋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50492" y="2671487"/>
            <a:ext cx="2319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その他の症状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2DB95C-791F-4F82-B606-D430E6898AED}"/>
              </a:ext>
            </a:extLst>
          </p:cNvPr>
          <p:cNvSpPr txBox="1"/>
          <p:nvPr/>
        </p:nvSpPr>
        <p:spPr>
          <a:xfrm>
            <a:off x="6540796" y="5389655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本人が困っていること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8649F2-EE10-4436-B556-4DADEBF276F1}"/>
              </a:ext>
            </a:extLst>
          </p:cNvPr>
          <p:cNvSpPr txBox="1"/>
          <p:nvPr/>
        </p:nvSpPr>
        <p:spPr>
          <a:xfrm>
            <a:off x="121322" y="5789765"/>
            <a:ext cx="902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pc="-150" dirty="0"/>
              <a:t>★児童期には、「やせ願望」が明確でない心身症的発症（「食べるとおなか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　が痛い」など）も多い</a:t>
            </a:r>
            <a:endParaRPr kumimoji="1" lang="en-US" altLang="ja-JP" sz="2400" b="1" spc="-150" dirty="0"/>
          </a:p>
        </p:txBody>
      </p:sp>
    </p:spTree>
    <p:extLst>
      <p:ext uri="{BB962C8B-B14F-4D97-AF65-F5344CB8AC3E}">
        <p14:creationId xmlns:p14="http://schemas.microsoft.com/office/powerpoint/2010/main" val="36300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99755" y="105733"/>
            <a:ext cx="7310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神経性過食症の診断基準（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DSM-5-TR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より抜粋）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57188" y="5877272"/>
            <a:ext cx="851693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理想が高すぎる・理想的でないところは人に見せられない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自己嫌悪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怒り、不安）→過食→嘔吐→自己嫌悪のサイクル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05025" y="5354052"/>
            <a:ext cx="2319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その他の特徴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76238" y="654547"/>
            <a:ext cx="8497887" cy="453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Ａ．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コントロールを失った過食行動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　次のような「むちゃ食い」のエピソードの繰り返し。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（１）ある区切られた時間帯に、莫大な量の食事を食べる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　（慢性例では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「だらだら食い」も）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（２）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過食の間は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食べることを制御できないという感覚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　（失コントロール感）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Ｂ．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体重を減らす行動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代償行動）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　自己誘発性嘔吐；下剤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その他の薬剤の誤った使用；　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　絶食； 過剰な運動。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Ｃ．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頻繁な症状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　平均少なくとも　　週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回、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ヶ月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Ｄ．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体重だけで自己評価が決まる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　自己評価は，体型および体重の影響を過剰に受けている</a:t>
            </a:r>
          </a:p>
        </p:txBody>
      </p:sp>
    </p:spTree>
    <p:extLst>
      <p:ext uri="{BB962C8B-B14F-4D97-AF65-F5344CB8AC3E}">
        <p14:creationId xmlns:p14="http://schemas.microsoft.com/office/powerpoint/2010/main" val="55461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8763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800" b="1" dirty="0">
                <a:latin typeface="Times New Roman" pitchFamily="18" charset="0"/>
              </a:rPr>
              <a:t>　　　　　　　　　摂食障害の主な身体合併症</a:t>
            </a:r>
          </a:p>
          <a:p>
            <a:endParaRPr lang="ja-JP" altLang="en-US" sz="2800" b="1" dirty="0">
              <a:latin typeface="Times New Roman" pitchFamily="18" charset="0"/>
            </a:endParaRPr>
          </a:p>
          <a:p>
            <a:r>
              <a:rPr lang="ja-JP" altLang="en-US" sz="2400" b="1" dirty="0">
                <a:latin typeface="Times New Roman" pitchFamily="18" charset="0"/>
              </a:rPr>
              <a:t>１．低栄養によるもの</a:t>
            </a:r>
          </a:p>
          <a:p>
            <a:r>
              <a:rPr lang="ja-JP" altLang="en-US" sz="2400" b="1" dirty="0">
                <a:latin typeface="Times New Roman" pitchFamily="18" charset="0"/>
              </a:rPr>
              <a:t>　　</a:t>
            </a:r>
            <a:r>
              <a:rPr lang="ja-JP" altLang="en-US" sz="2400" b="1" dirty="0">
                <a:solidFill>
                  <a:srgbClr val="0000FF"/>
                </a:solidFill>
                <a:latin typeface="Times New Roman" pitchFamily="18" charset="0"/>
              </a:rPr>
              <a:t>低血圧、徐脈、低血糖、貧血／白血球減少／血小板減少、</a:t>
            </a:r>
          </a:p>
          <a:p>
            <a:r>
              <a:rPr lang="ja-JP" altLang="en-US" sz="2400" b="1" dirty="0">
                <a:solidFill>
                  <a:srgbClr val="0000FF"/>
                </a:solidFill>
                <a:latin typeface="Times New Roman" pitchFamily="18" charset="0"/>
              </a:rPr>
              <a:t>　　肝機能障害</a:t>
            </a:r>
            <a:r>
              <a:rPr lang="ja-JP" altLang="en-US" sz="2400" b="1" dirty="0">
                <a:latin typeface="Times New Roman" pitchFamily="18" charset="0"/>
              </a:rPr>
              <a:t>、</a:t>
            </a:r>
            <a:r>
              <a:rPr lang="ja-JP" altLang="en-US" sz="2400" b="1" dirty="0">
                <a:solidFill>
                  <a:srgbClr val="FF0000"/>
                </a:solidFill>
                <a:latin typeface="Times New Roman" pitchFamily="18" charset="0"/>
              </a:rPr>
              <a:t>イレウス</a:t>
            </a:r>
            <a:r>
              <a:rPr lang="ja-JP" altLang="en-US" sz="2400" b="1" dirty="0">
                <a:latin typeface="Times New Roman" pitchFamily="18" charset="0"/>
              </a:rPr>
              <a:t>（腸の動きが非常に悪くなる）、</a:t>
            </a:r>
            <a:r>
              <a:rPr lang="ja-JP" altLang="en-US" sz="2400" b="1" dirty="0">
                <a:solidFill>
                  <a:srgbClr val="0000FF"/>
                </a:solidFill>
                <a:latin typeface="Times New Roman" pitchFamily="18" charset="0"/>
              </a:rPr>
              <a:t>筋力低下、　　</a:t>
            </a:r>
          </a:p>
          <a:p>
            <a:r>
              <a:rPr lang="ja-JP" altLang="en-US" sz="2400" b="1" dirty="0">
                <a:solidFill>
                  <a:srgbClr val="0000FF"/>
                </a:solidFill>
                <a:latin typeface="Times New Roman" pitchFamily="18" charset="0"/>
              </a:rPr>
              <a:t>　　骨粗鬆症</a:t>
            </a:r>
            <a:r>
              <a:rPr lang="ja-JP" altLang="en-US" sz="2400" b="1" dirty="0">
                <a:latin typeface="Times New Roman" pitchFamily="18" charset="0"/>
              </a:rPr>
              <a:t>、</a:t>
            </a:r>
            <a:r>
              <a:rPr lang="ja-JP" altLang="en-US" sz="2400" b="1" dirty="0">
                <a:solidFill>
                  <a:srgbClr val="FF0000"/>
                </a:solidFill>
                <a:latin typeface="Times New Roman" pitchFamily="18" charset="0"/>
              </a:rPr>
              <a:t>月経異常</a:t>
            </a:r>
            <a:r>
              <a:rPr lang="ja-JP" altLang="en-US" sz="2400" b="1" dirty="0">
                <a:latin typeface="Times New Roman" pitchFamily="18" charset="0"/>
              </a:rPr>
              <a:t>、</a:t>
            </a:r>
            <a:r>
              <a:rPr lang="ja-JP" altLang="en-US" sz="2400" b="1" dirty="0">
                <a:solidFill>
                  <a:srgbClr val="0000FF"/>
                </a:solidFill>
                <a:latin typeface="Times New Roman" pitchFamily="18" charset="0"/>
              </a:rPr>
              <a:t>（高コレステロール血症になることも）</a:t>
            </a:r>
          </a:p>
          <a:p>
            <a:endParaRPr lang="ja-JP" altLang="en-US" sz="2400" b="1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ja-JP" altLang="en-US" sz="2400" b="1" dirty="0">
                <a:latin typeface="Times New Roman" pitchFamily="18" charset="0"/>
              </a:rPr>
              <a:t>２．過食／嘔吐／下剤乱用によるもの</a:t>
            </a:r>
          </a:p>
          <a:p>
            <a:r>
              <a:rPr lang="ja-JP" altLang="en-US" sz="2400" b="1" dirty="0">
                <a:latin typeface="Times New Roman" pitchFamily="18" charset="0"/>
              </a:rPr>
              <a:t>　　</a:t>
            </a:r>
            <a:r>
              <a:rPr lang="ja-JP" altLang="en-US" sz="2400" b="1" dirty="0">
                <a:solidFill>
                  <a:srgbClr val="FF0000"/>
                </a:solidFill>
                <a:latin typeface="Times New Roman" pitchFamily="18" charset="0"/>
              </a:rPr>
              <a:t>歯の酸蝕、唾液腺炎</a:t>
            </a:r>
            <a:r>
              <a:rPr lang="ja-JP" altLang="en-US" sz="2400" b="1" dirty="0">
                <a:latin typeface="Times New Roman" pitchFamily="18" charset="0"/>
              </a:rPr>
              <a:t>、</a:t>
            </a:r>
            <a:r>
              <a:rPr lang="ja-JP" altLang="en-US" sz="2400" b="1" dirty="0">
                <a:solidFill>
                  <a:srgbClr val="0000FF"/>
                </a:solidFill>
                <a:latin typeface="Times New Roman" pitchFamily="18" charset="0"/>
              </a:rPr>
              <a:t>低カリウム血症</a:t>
            </a:r>
            <a:r>
              <a:rPr lang="en-US" altLang="ja-JP" sz="2400" b="1" dirty="0">
                <a:solidFill>
                  <a:srgbClr val="0000FF"/>
                </a:solidFill>
                <a:latin typeface="Times New Roman" pitchFamily="18" charset="0"/>
              </a:rPr>
              <a:t>､</a:t>
            </a:r>
            <a:r>
              <a:rPr lang="ja-JP" altLang="en-US" sz="2400" b="1" dirty="0">
                <a:solidFill>
                  <a:srgbClr val="0000FF"/>
                </a:solidFill>
                <a:latin typeface="Times New Roman" pitchFamily="18" charset="0"/>
              </a:rPr>
              <a:t>不整脈</a:t>
            </a:r>
            <a:r>
              <a:rPr lang="en-US" altLang="ja-JP" sz="2400" b="1" dirty="0">
                <a:solidFill>
                  <a:srgbClr val="0000FF"/>
                </a:solidFill>
                <a:latin typeface="Times New Roman" pitchFamily="18" charset="0"/>
              </a:rPr>
              <a:t>､</a:t>
            </a:r>
            <a:r>
              <a:rPr lang="ja-JP" altLang="en-US" sz="2400" b="1" dirty="0">
                <a:solidFill>
                  <a:srgbClr val="0000FF"/>
                </a:solidFill>
                <a:latin typeface="Times New Roman" pitchFamily="18" charset="0"/>
              </a:rPr>
              <a:t>肝機能障害</a:t>
            </a:r>
          </a:p>
          <a:p>
            <a:endParaRPr lang="ja-JP" altLang="en-US" sz="2400" b="1" dirty="0">
              <a:latin typeface="Times New Roman" pitchFamily="18" charset="0"/>
            </a:endParaRPr>
          </a:p>
          <a:p>
            <a:r>
              <a:rPr lang="ja-JP" altLang="en-US" sz="2400" b="1" dirty="0">
                <a:latin typeface="Times New Roman" pitchFamily="18" charset="0"/>
              </a:rPr>
              <a:t>３．急激な栄養再開によるもの　</a:t>
            </a:r>
          </a:p>
          <a:p>
            <a:r>
              <a:rPr lang="ja-JP" altLang="en-US" sz="2400" b="1" dirty="0">
                <a:latin typeface="Times New Roman" pitchFamily="18" charset="0"/>
              </a:rPr>
              <a:t>　　浮腫、心不全（再栄養症候群）、急性胃拡張、急性膵炎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539750" y="5734050"/>
            <a:ext cx="248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00FF"/>
                </a:solidFill>
              </a:rPr>
              <a:t>本人は自覚しにくいもの</a:t>
            </a:r>
          </a:p>
          <a:p>
            <a:r>
              <a:rPr lang="ja-JP" altLang="en-US" b="1">
                <a:solidFill>
                  <a:srgbClr val="FF0000"/>
                </a:solidFill>
              </a:rPr>
              <a:t>本人も気付くもの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7848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800" b="1" dirty="0"/>
              <a:t>ミネソタ研究</a:t>
            </a:r>
          </a:p>
          <a:p>
            <a:endParaRPr lang="ja-JP" altLang="en-US" sz="2400" b="1" dirty="0"/>
          </a:p>
          <a:p>
            <a:r>
              <a:rPr lang="ja-JP" altLang="en-US" sz="2400" b="1" spc="-300" dirty="0"/>
              <a:t>健康な男性</a:t>
            </a:r>
            <a:r>
              <a:rPr lang="en-US" altLang="ja-JP" sz="2400" b="1" spc="-300" dirty="0"/>
              <a:t>36</a:t>
            </a:r>
            <a:r>
              <a:rPr lang="ja-JP" altLang="en-US" sz="2400" b="1" spc="-300" dirty="0"/>
              <a:t>人</a:t>
            </a:r>
          </a:p>
          <a:p>
            <a:r>
              <a:rPr lang="ja-JP" altLang="en-US" sz="2400" b="1" spc="-300" dirty="0"/>
              <a:t>兵役の代わりに飢餓実験参加</a:t>
            </a:r>
          </a:p>
          <a:p>
            <a:r>
              <a:rPr lang="en-US" altLang="ja-JP" sz="2400" b="1" spc="-300" dirty="0"/>
              <a:t>6</a:t>
            </a:r>
            <a:r>
              <a:rPr lang="ja-JP" altLang="en-US" sz="2400" b="1" spc="-300" dirty="0"/>
              <a:t>ヶ月間摂取量を約半分に</a:t>
            </a:r>
          </a:p>
          <a:p>
            <a:r>
              <a:rPr lang="ja-JP" altLang="en-US" sz="2400" b="1" spc="-300" dirty="0"/>
              <a:t>体重が約</a:t>
            </a:r>
            <a:r>
              <a:rPr lang="en-US" altLang="ja-JP" sz="2400" b="1" spc="-300" dirty="0"/>
              <a:t>25</a:t>
            </a:r>
            <a:r>
              <a:rPr lang="ja-JP" altLang="en-US" sz="2400" b="1" spc="-300" dirty="0"/>
              <a:t>％減少</a:t>
            </a:r>
          </a:p>
          <a:p>
            <a:endParaRPr lang="ja-JP" altLang="en-US" sz="2400" b="1" spc="-300" dirty="0"/>
          </a:p>
          <a:p>
            <a:r>
              <a:rPr lang="ja-JP" altLang="en-US" sz="2400" b="1" spc="-300" dirty="0"/>
              <a:t>食物を切り刻む</a:t>
            </a:r>
          </a:p>
          <a:p>
            <a:r>
              <a:rPr lang="ja-JP" altLang="en-US" sz="2400" b="1" spc="-300" dirty="0"/>
              <a:t>食物のことばかり考える・食物の夢を見る</a:t>
            </a:r>
            <a:endParaRPr lang="en-US" altLang="ja-JP" sz="2400" b="1" spc="-300" dirty="0"/>
          </a:p>
          <a:p>
            <a:r>
              <a:rPr lang="ja-JP" altLang="en-US" sz="2400" b="1" spc="-300" dirty="0">
                <a:solidFill>
                  <a:srgbClr val="FF0000"/>
                </a:solidFill>
              </a:rPr>
              <a:t>食事時間が極端に長くなる</a:t>
            </a:r>
            <a:endParaRPr lang="en-US" altLang="ja-JP" sz="2400" b="1" spc="-300" dirty="0">
              <a:solidFill>
                <a:srgbClr val="FF0000"/>
              </a:solidFill>
            </a:endParaRPr>
          </a:p>
          <a:p>
            <a:r>
              <a:rPr lang="ja-JP" altLang="en-US" sz="2400" b="1" spc="-300" dirty="0">
                <a:solidFill>
                  <a:srgbClr val="FF0000"/>
                </a:solidFill>
              </a:rPr>
              <a:t>飲み込まずにいつまでも噛んでいる</a:t>
            </a:r>
          </a:p>
          <a:p>
            <a:r>
              <a:rPr lang="ja-JP" altLang="en-US" sz="2400" b="1" spc="-300" dirty="0"/>
              <a:t>不安、うつ</a:t>
            </a:r>
          </a:p>
          <a:p>
            <a:r>
              <a:rPr lang="ja-JP" altLang="en-US" sz="2400" b="1" spc="-300" dirty="0"/>
              <a:t>万引き</a:t>
            </a:r>
          </a:p>
          <a:p>
            <a:r>
              <a:rPr lang="ja-JP" altLang="en-US" sz="2400" b="1" spc="-300" dirty="0"/>
              <a:t>復食期にも不安やうつが続くことも</a:t>
            </a:r>
          </a:p>
          <a:p>
            <a:endParaRPr lang="en-US" altLang="ja-JP" sz="2400" b="1" spc="-300" dirty="0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627313" y="6100763"/>
            <a:ext cx="635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b="1"/>
              <a:t>　</a:t>
            </a:r>
            <a:r>
              <a:rPr lang="en-US" altLang="ja-JP" b="1"/>
              <a:t>Keys, A. et al. : The biology of human starvation (2vols)</a:t>
            </a:r>
          </a:p>
          <a:p>
            <a:r>
              <a:rPr lang="en-US" altLang="ja-JP" b="1"/>
              <a:t> (University of Minnesota Press, 1950)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881" y="5926436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-300" dirty="0">
                <a:solidFill>
                  <a:srgbClr val="FF0000"/>
                </a:solidFill>
              </a:rPr>
              <a:t>食物に触れていたい</a:t>
            </a:r>
          </a:p>
        </p:txBody>
      </p:sp>
      <p:sp>
        <p:nvSpPr>
          <p:cNvPr id="3" name="円形吹き出し 2"/>
          <p:cNvSpPr/>
          <p:nvPr/>
        </p:nvSpPr>
        <p:spPr>
          <a:xfrm>
            <a:off x="0" y="5830888"/>
            <a:ext cx="2771800" cy="708196"/>
          </a:xfrm>
          <a:prstGeom prst="wedgeEllipseCallout">
            <a:avLst>
              <a:gd name="adj1" fmla="val 47709"/>
              <a:gd name="adj2" fmla="val -27297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72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95288" y="476250"/>
            <a:ext cx="8424862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ja-JP" altLang="en-US" sz="2800" b="1" dirty="0">
                <a:solidFill>
                  <a:schemeClr val="bg1"/>
                </a:solidFill>
              </a:rPr>
              <a:t>　　　　　</a:t>
            </a:r>
            <a:r>
              <a:rPr lang="ja-JP" altLang="en-US" sz="2800" b="1" dirty="0"/>
              <a:t>やせ雌豚病　（</a:t>
            </a:r>
            <a:r>
              <a:rPr lang="en-US" altLang="ja-JP" sz="2800" b="1" dirty="0"/>
              <a:t>Thin</a:t>
            </a:r>
            <a:r>
              <a:rPr lang="ja-JP" altLang="en-US" sz="2800" b="1" dirty="0"/>
              <a:t>　</a:t>
            </a:r>
            <a:r>
              <a:rPr lang="en-US" altLang="ja-JP" sz="2800" b="1" dirty="0"/>
              <a:t>Sow</a:t>
            </a:r>
            <a:r>
              <a:rPr lang="ja-JP" altLang="en-US" sz="2800" b="1" dirty="0"/>
              <a:t>　</a:t>
            </a:r>
            <a:r>
              <a:rPr lang="en-US" altLang="ja-JP" sz="2800" b="1" dirty="0"/>
              <a:t>Syndrome</a:t>
            </a:r>
            <a:r>
              <a:rPr lang="ja-JP" altLang="en-US" sz="2800" b="1" dirty="0"/>
              <a:t>）</a:t>
            </a:r>
            <a:br>
              <a:rPr lang="ja-JP" altLang="en-US" sz="2800" b="1" dirty="0"/>
            </a:br>
            <a:r>
              <a:rPr lang="ja-JP" altLang="en-US" sz="2400" b="1" dirty="0"/>
              <a:t>　</a:t>
            </a:r>
            <a:br>
              <a:rPr lang="ja-JP" altLang="en-US" sz="2400" b="1" dirty="0"/>
            </a:br>
            <a:r>
              <a:rPr lang="ja-JP" altLang="en-US" sz="2400" b="1" dirty="0"/>
              <a:t>●生後早期に親から離して見知らぬ豚の群れに入れると発症 し　　　　</a:t>
            </a:r>
            <a:br>
              <a:rPr lang="ja-JP" altLang="en-US" sz="2400" b="1" dirty="0"/>
            </a:br>
            <a:r>
              <a:rPr lang="ja-JP" altLang="en-US" sz="2400" b="1" dirty="0"/>
              <a:t>　 やすい</a:t>
            </a:r>
            <a:br>
              <a:rPr lang="ja-JP" altLang="en-US" sz="2400" b="1" dirty="0"/>
            </a:br>
            <a:r>
              <a:rPr lang="ja-JP" altLang="en-US" sz="2400" b="1" dirty="0"/>
              <a:t>●低脂肪肉をとる目的で交配した群に多い</a:t>
            </a:r>
            <a:br>
              <a:rPr lang="ja-JP" altLang="en-US" sz="2400" b="1" dirty="0"/>
            </a:br>
            <a:r>
              <a:rPr lang="ja-JP" altLang="en-US" sz="2400" b="1" dirty="0"/>
              <a:t>●食欲低下、体重低下</a:t>
            </a:r>
            <a:br>
              <a:rPr lang="ja-JP" altLang="en-US" sz="2400" b="1" dirty="0"/>
            </a:br>
            <a:r>
              <a:rPr lang="ja-JP" altLang="en-US" sz="2400" b="1" dirty="0"/>
              <a:t>●落ち着きなく過活動</a:t>
            </a:r>
            <a:br>
              <a:rPr lang="ja-JP" altLang="en-US" sz="2400" b="1" dirty="0"/>
            </a:br>
            <a:br>
              <a:rPr lang="ja-JP" altLang="en-US" sz="2400" b="1" dirty="0"/>
            </a:br>
            <a:br>
              <a:rPr lang="ja-JP" altLang="en-US" sz="2400" b="1" dirty="0"/>
            </a:br>
            <a:br>
              <a:rPr lang="ja-JP" altLang="en-US" sz="2400" b="1" dirty="0"/>
            </a:br>
            <a:r>
              <a:rPr lang="ja-JP" altLang="en-US" sz="2400" b="1" dirty="0"/>
              <a:t>★「やせようと</a:t>
            </a:r>
            <a:r>
              <a:rPr lang="ja-JP" altLang="en-US" sz="2400" b="1" u="sng" dirty="0"/>
              <a:t>思って</a:t>
            </a:r>
            <a:r>
              <a:rPr lang="ja-JP" altLang="en-US" sz="2400" b="1" dirty="0"/>
              <a:t>」動き回っているという批判は</a:t>
            </a:r>
            <a:br>
              <a:rPr lang="ja-JP" altLang="en-US" sz="2400" b="1" dirty="0"/>
            </a:br>
            <a:r>
              <a:rPr lang="ja-JP" altLang="en-US" sz="2400" b="1" dirty="0"/>
              <a:t>　あたらない可能性あり</a:t>
            </a:r>
            <a:br>
              <a:rPr lang="ja-JP" altLang="en-US" sz="2400" b="1" dirty="0"/>
            </a:br>
            <a:br>
              <a:rPr lang="ja-JP" altLang="en-US" sz="2400" b="1" dirty="0"/>
            </a:br>
            <a:r>
              <a:rPr lang="en-US" altLang="ja-JP" sz="2000" b="1" dirty="0"/>
              <a:t>Treasure,</a:t>
            </a:r>
            <a:r>
              <a:rPr lang="ja-JP" altLang="en-US" sz="2000" b="1" dirty="0"/>
              <a:t>　</a:t>
            </a:r>
            <a:r>
              <a:rPr lang="en-US" altLang="ja-JP" sz="2000" b="1" dirty="0"/>
              <a:t>J</a:t>
            </a:r>
            <a:r>
              <a:rPr lang="ja-JP" altLang="en-US" sz="2000" b="1" dirty="0"/>
              <a:t>　ほか： </a:t>
            </a:r>
            <a:r>
              <a:rPr lang="en-US" altLang="ja-JP" sz="2000" b="1" dirty="0"/>
              <a:t>Intriguing links between animal behavior and anorexia nervosa. International Journal of Eating Disorders. 21;307-311, 1997.</a:t>
            </a:r>
            <a:r>
              <a:rPr lang="ja-JP" altLang="en-US" sz="2000" b="1" dirty="0"/>
              <a:t>　</a:t>
            </a:r>
            <a:br>
              <a:rPr lang="ja-JP" altLang="en-US" sz="2400" b="1" dirty="0"/>
            </a:br>
            <a:endParaRPr lang="ja-JP" altLang="en-US" sz="2400" b="1" dirty="0"/>
          </a:p>
        </p:txBody>
      </p:sp>
      <p:pic>
        <p:nvPicPr>
          <p:cNvPr id="66565" name="Picture 5" descr="MCj022845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2155825" cy="170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98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420888"/>
            <a:ext cx="86244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★飢餓状態の行動・症状は身体から来る症状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 dirty="0"/>
              <a:t>★しかし、心理的な意味</a:t>
            </a:r>
            <a:r>
              <a:rPr lang="ja-JP" altLang="en-US" sz="2800" b="1" dirty="0"/>
              <a:t>付けができてしまうところに注意</a:t>
            </a:r>
            <a:endParaRPr lang="en-US" altLang="ja-JP" sz="2800" b="1" dirty="0"/>
          </a:p>
          <a:p>
            <a:endParaRPr kumimoji="1" lang="en-US" altLang="ja-JP" sz="2800" b="1" dirty="0"/>
          </a:p>
          <a:p>
            <a:r>
              <a:rPr lang="ja-JP" altLang="en-US" sz="2800" b="1" dirty="0"/>
              <a:t>★治療は心身両面から</a:t>
            </a:r>
            <a:endParaRPr kumimoji="1" lang="ja-JP" altLang="en-US" sz="2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ED6FB2-7729-104D-F07A-5FC0A78ACBE0}"/>
              </a:ext>
            </a:extLst>
          </p:cNvPr>
          <p:cNvSpPr txBox="1"/>
          <p:nvPr/>
        </p:nvSpPr>
        <p:spPr>
          <a:xfrm>
            <a:off x="251520" y="1348353"/>
            <a:ext cx="4669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摂食障害のこころとからだ</a:t>
            </a:r>
          </a:p>
        </p:txBody>
      </p:sp>
    </p:spTree>
    <p:extLst>
      <p:ext uri="{BB962C8B-B14F-4D97-AF65-F5344CB8AC3E}">
        <p14:creationId xmlns:p14="http://schemas.microsoft.com/office/powerpoint/2010/main" val="3029274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98068" y="1711374"/>
            <a:ext cx="22493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低栄養・過活動</a:t>
            </a:r>
            <a:endParaRPr kumimoji="1" lang="en-US" altLang="ja-JP" sz="26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食行動の問題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27042" y="1935332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心理の問題</a:t>
            </a:r>
          </a:p>
        </p:txBody>
      </p:sp>
      <p:sp>
        <p:nvSpPr>
          <p:cNvPr id="6" name="爆発 1 5"/>
          <p:cNvSpPr/>
          <p:nvPr/>
        </p:nvSpPr>
        <p:spPr>
          <a:xfrm>
            <a:off x="4441470" y="900498"/>
            <a:ext cx="3614585" cy="2485478"/>
          </a:xfrm>
          <a:prstGeom prst="irregularSeal1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3739372" y="2167362"/>
            <a:ext cx="958084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727848" y="2603926"/>
            <a:ext cx="1204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悪循環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習慣化</a:t>
            </a:r>
          </a:p>
        </p:txBody>
      </p:sp>
      <p:sp>
        <p:nvSpPr>
          <p:cNvPr id="11" name="右カーブ矢印 10"/>
          <p:cNvSpPr/>
          <p:nvPr/>
        </p:nvSpPr>
        <p:spPr>
          <a:xfrm rot="18620408">
            <a:off x="7999545" y="2041091"/>
            <a:ext cx="335878" cy="492979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92385">
            <a:off x="8115858" y="1711239"/>
            <a:ext cx="58367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408849-9679-4DB1-AC99-D2D88738198C}"/>
              </a:ext>
            </a:extLst>
          </p:cNvPr>
          <p:cNvSpPr txBox="1"/>
          <p:nvPr/>
        </p:nvSpPr>
        <p:spPr>
          <a:xfrm>
            <a:off x="134456" y="194759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身体素因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DAA03EF-5D3A-480F-BF19-456B118DF574}"/>
              </a:ext>
            </a:extLst>
          </p:cNvPr>
          <p:cNvCxnSpPr>
            <a:cxnSpLocks/>
          </p:cNvCxnSpPr>
          <p:nvPr/>
        </p:nvCxnSpPr>
        <p:spPr>
          <a:xfrm flipV="1">
            <a:off x="1479887" y="2191424"/>
            <a:ext cx="47095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思考の吹き出し: 雲形 14">
            <a:extLst>
              <a:ext uri="{FF2B5EF4-FFF2-40B4-BE49-F238E27FC236}">
                <a16:creationId xmlns:a16="http://schemas.microsoft.com/office/drawing/2014/main" id="{F1100E36-C466-4277-B9DE-15D6A79A7AC9}"/>
              </a:ext>
            </a:extLst>
          </p:cNvPr>
          <p:cNvSpPr/>
          <p:nvPr/>
        </p:nvSpPr>
        <p:spPr>
          <a:xfrm>
            <a:off x="0" y="3006412"/>
            <a:ext cx="5820783" cy="2664573"/>
          </a:xfrm>
          <a:prstGeom prst="cloudCallout">
            <a:avLst>
              <a:gd name="adj1" fmla="val -12852"/>
              <a:gd name="adj2" fmla="val -699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D556AC-4A4F-45FC-9BA8-8269D4CC4E0F}"/>
              </a:ext>
            </a:extLst>
          </p:cNvPr>
          <p:cNvSpPr txBox="1"/>
          <p:nvPr/>
        </p:nvSpPr>
        <p:spPr>
          <a:xfrm>
            <a:off x="615224" y="3477135"/>
            <a:ext cx="5205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＊今、目の前の問題</a:t>
            </a:r>
            <a:endParaRPr kumimoji="1" lang="en-US" altLang="ja-JP" sz="24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（対人関係、仕事、学業</a:t>
            </a:r>
            <a:r>
              <a:rPr kumimoji="1" lang="ja-JP" altLang="en-US" sz="2400" b="1" spc="-3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、スポーツ</a:t>
            </a: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等）</a:t>
            </a:r>
            <a:endParaRPr kumimoji="1" lang="en-US" altLang="ja-JP" sz="24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＊以前からある問題（家族関係等）</a:t>
            </a:r>
            <a:endParaRPr kumimoji="1" lang="en-US" altLang="ja-JP" sz="24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＊性格（完全癖・アレキシ</a:t>
            </a:r>
            <a:r>
              <a:rPr kumimoji="1" lang="ja-JP" altLang="en-US" sz="2400" b="1" spc="-3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サイ</a:t>
            </a: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ミア</a:t>
            </a:r>
            <a:endParaRPr kumimoji="1" lang="en-US" altLang="ja-JP" sz="24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など）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F1E6E1-7BC6-4FBE-9616-DFFDD104DA3A}"/>
              </a:ext>
            </a:extLst>
          </p:cNvPr>
          <p:cNvSpPr txBox="1"/>
          <p:nvPr/>
        </p:nvSpPr>
        <p:spPr>
          <a:xfrm>
            <a:off x="5635809" y="3385976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意識に上る心理：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やせ願望、肥満恐怖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6EBB90-76DA-475D-A483-21E7B238E9A2}"/>
              </a:ext>
            </a:extLst>
          </p:cNvPr>
          <p:cNvSpPr txBox="1"/>
          <p:nvPr/>
        </p:nvSpPr>
        <p:spPr>
          <a:xfrm>
            <a:off x="479492" y="5662283"/>
            <a:ext cx="820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意識に上る心理：無力感、挫折感、不安、自信の無さなど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8AC715-DE4B-A91C-AFCF-CB6A250BF89A}"/>
              </a:ext>
            </a:extLst>
          </p:cNvPr>
          <p:cNvSpPr txBox="1"/>
          <p:nvPr/>
        </p:nvSpPr>
        <p:spPr>
          <a:xfrm>
            <a:off x="74758" y="437645"/>
            <a:ext cx="7981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spc="-150" dirty="0">
                <a:latin typeface="Calibri" panose="020F0502020204030204"/>
                <a:ea typeface="游ゴシック" panose="020B0400000000000000" pitchFamily="50" charset="-128"/>
              </a:rPr>
              <a:t>摂食障害の症状の構造</a:t>
            </a:r>
            <a:endParaRPr kumimoji="0" lang="ja-JP" altLang="en-US" sz="28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367AFA2-4919-92F4-9A0C-6E0EA28CA07B}"/>
              </a:ext>
            </a:extLst>
          </p:cNvPr>
          <p:cNvSpPr txBox="1"/>
          <p:nvPr/>
        </p:nvSpPr>
        <p:spPr>
          <a:xfrm>
            <a:off x="302217" y="6307809"/>
            <a:ext cx="8622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西園マーハ文：外来治療における「小さな行動制限」の活用</a:t>
            </a:r>
            <a:r>
              <a:rPr kumimoji="1" lang="en-US" altLang="ja-JP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摂食障害の精神医学</a:t>
            </a:r>
            <a:r>
              <a:rPr kumimoji="1" lang="en-US" altLang="ja-JP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  <a:r>
              <a:rPr kumimoji="1" lang="ja-JP" altLang="en-US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日本評論社</a:t>
            </a:r>
            <a:r>
              <a:rPr kumimoji="1" lang="en-US" altLang="ja-JP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2022</a:t>
            </a:r>
            <a:endParaRPr kumimoji="1" lang="ja-JP" altLang="en-US" sz="16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53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C8A4D2-772D-4F5F-BA19-38F4A00C5BC9}"/>
              </a:ext>
            </a:extLst>
          </p:cNvPr>
          <p:cNvSpPr txBox="1"/>
          <p:nvPr/>
        </p:nvSpPr>
        <p:spPr>
          <a:xfrm>
            <a:off x="998946" y="1687625"/>
            <a:ext cx="62889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□病気なのか？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□現代病？ダイエットブームが問題？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□どのように対応すれば？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□予防はできるのか？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AE5DA2-DD13-9F97-3059-AE94C29474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2629">
            <a:off x="6893955" y="4793500"/>
            <a:ext cx="1609713" cy="15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60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EF9A0B-1F21-470D-A674-44A5773C62BF}"/>
              </a:ext>
            </a:extLst>
          </p:cNvPr>
          <p:cNvSpPr txBox="1"/>
          <p:nvPr/>
        </p:nvSpPr>
        <p:spPr>
          <a:xfrm>
            <a:off x="1229578" y="3013356"/>
            <a:ext cx="6684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摂食障害にはどのように対応すればよいか</a:t>
            </a:r>
          </a:p>
        </p:txBody>
      </p:sp>
      <p:pic>
        <p:nvPicPr>
          <p:cNvPr id="3" name="Picture 4" descr="MCj02317120000[1]">
            <a:extLst>
              <a:ext uri="{FF2B5EF4-FFF2-40B4-BE49-F238E27FC236}">
                <a16:creationId xmlns:a16="http://schemas.microsoft.com/office/drawing/2014/main" id="{5C8EBE7A-AAF5-6CFA-0289-F1A8B994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285" y="4455763"/>
            <a:ext cx="1275078" cy="201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188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18476F-BB37-42B7-9E53-A33D9A5EE3D9}"/>
              </a:ext>
            </a:extLst>
          </p:cNvPr>
          <p:cNvSpPr txBox="1"/>
          <p:nvPr/>
        </p:nvSpPr>
        <p:spPr>
          <a:xfrm>
            <a:off x="231709" y="1059976"/>
            <a:ext cx="8680581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★「傾聴」「拝聴」だけでは変化は難しい。</a:t>
            </a:r>
            <a:endParaRPr kumimoji="1" lang="en-US" altLang="ja-JP" sz="2800" b="1" spc="-150" dirty="0"/>
          </a:p>
          <a:p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★摂食障害という「病気」を「外在化」し、周囲も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　協力して「闘病」を支える。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★本人の治療参加を促す。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　ガイデッドセルフヘルプ（指導付きセルフヘルプ）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　の考え方。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</a:t>
            </a:r>
            <a:endParaRPr kumimoji="1" lang="en-US" altLang="ja-JP" sz="2800" b="1" spc="-150" dirty="0"/>
          </a:p>
          <a:p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7B5EBD-DB6D-F78C-28CE-DB047CD3BB7D}"/>
              </a:ext>
            </a:extLst>
          </p:cNvPr>
          <p:cNvSpPr txBox="1"/>
          <p:nvPr/>
        </p:nvSpPr>
        <p:spPr>
          <a:xfrm>
            <a:off x="286719" y="441701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心理的背景の理解は大事なのだが・・・</a:t>
            </a:r>
          </a:p>
        </p:txBody>
      </p:sp>
    </p:spTree>
    <p:extLst>
      <p:ext uri="{BB962C8B-B14F-4D97-AF65-F5344CB8AC3E}">
        <p14:creationId xmlns:p14="http://schemas.microsoft.com/office/powerpoint/2010/main" val="694441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798447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セルフヘルプ・・・　</a:t>
            </a: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en-US" altLang="ja-JP" sz="2400" b="1" i="0" u="none" strike="noStrike" kern="1200" cap="none" spc="-15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★自分で考えた食事の工夫、過食の我慢など</a:t>
            </a:r>
            <a:endParaRPr kumimoji="1" lang="en-US" altLang="ja-JP" sz="24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・病気に取り組む姿勢は評価できる　　</a:t>
            </a:r>
            <a:endParaRPr kumimoji="1" lang="en-US" altLang="ja-JP" sz="24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・自分流の対処法がかえって、症状を悪化させることが</a:t>
            </a:r>
            <a:r>
              <a:rPr kumimoji="1" lang="ja-JP" altLang="en-US" sz="2400" b="1" spc="-1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多い</a:t>
            </a:r>
            <a:r>
              <a:rPr kumimoji="1" lang="en-US" altLang="ja-JP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4829" y="430306"/>
            <a:ext cx="6885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強制でも様子見でもない方法はないか？？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～ガイデッドセルフヘルプの概念～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699" y="3597513"/>
            <a:ext cx="9137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ガイデッドセルフヘルプ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Guided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Self-help:GSH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（指導付きセルフヘルプ）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</a:t>
            </a: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自分</a:t>
            </a:r>
            <a:r>
              <a:rPr kumimoji="1" lang="ja-JP" altLang="en-US" sz="2400" b="1" spc="-1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でも</a:t>
            </a: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症状を記録。治療者に報告してアドバイスを得るなど。</a:t>
            </a:r>
            <a:endParaRPr kumimoji="1" lang="en-US" altLang="ja-JP" sz="24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en-US" altLang="ja-JP" sz="24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DEF440-5974-494F-9E49-98D2A7FBE961}"/>
              </a:ext>
            </a:extLst>
          </p:cNvPr>
          <p:cNvSpPr/>
          <p:nvPr/>
        </p:nvSpPr>
        <p:spPr>
          <a:xfrm>
            <a:off x="154699" y="4628526"/>
            <a:ext cx="894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★神経性過食症では、認知行動療法の前にまず試みるべき治療と</a:t>
            </a:r>
            <a:endParaRPr kumimoji="1" lang="en-US" altLang="ja-JP" sz="2400" b="1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  <a:p>
            <a:pPr lvl="0" defTabSz="914400"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　　して推奨されている（</a:t>
            </a:r>
            <a:r>
              <a:rPr kumimoji="1" lang="en-US" altLang="ja-JP" sz="24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NICE</a:t>
            </a:r>
            <a:r>
              <a:rPr kumimoji="1" lang="ja-JP" altLang="en-US" sz="24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ガイドライン）　</a:t>
            </a:r>
            <a:endParaRPr kumimoji="1" lang="en-US" altLang="ja-JP" sz="2400" b="1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  <a:p>
            <a:pPr lvl="0" defTabSz="914400"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★神経性やせ症でもこの考え方は有効。</a:t>
            </a:r>
            <a:endParaRPr kumimoji="1" lang="en-US" altLang="ja-JP" sz="2400" b="1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75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975EBA9-1A38-4BBD-B2E8-E380E828BF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60" y="1271587"/>
            <a:ext cx="2246024" cy="320619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8598E8-94BF-4C82-B237-D29E43E386C4}"/>
              </a:ext>
            </a:extLst>
          </p:cNvPr>
          <p:cNvSpPr txBox="1"/>
          <p:nvPr/>
        </p:nvSpPr>
        <p:spPr>
          <a:xfrm>
            <a:off x="2782895" y="876795"/>
            <a:ext cx="6404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spc="-150" dirty="0"/>
              <a:t>①心理教育（疾患教育）</a:t>
            </a:r>
            <a:endParaRPr kumimoji="1" lang="en-US" altLang="ja-JP" sz="2800" b="1" spc="-150" dirty="0"/>
          </a:p>
          <a:p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★</a:t>
            </a:r>
            <a:r>
              <a:rPr kumimoji="1" lang="ja-JP" altLang="en-US" sz="2400" b="1" spc="-150" dirty="0"/>
              <a:t>「食へのこだわり」「過活動」などが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　「病気の 症状」であることの理解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★　当事者も家族も同じ理解を持つ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★「外在化」の概念を用いる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　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969E98-78E7-4AD7-BCF2-BCBCE7E8E72E}"/>
              </a:ext>
            </a:extLst>
          </p:cNvPr>
          <p:cNvSpPr txBox="1"/>
          <p:nvPr/>
        </p:nvSpPr>
        <p:spPr>
          <a:xfrm>
            <a:off x="134548" y="303740"/>
            <a:ext cx="494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spc="-150" dirty="0"/>
              <a:t>ガイデッドセルフヘルプの要素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3DC5E0-1B35-4747-85D7-4C24F6A92ACB}"/>
              </a:ext>
            </a:extLst>
          </p:cNvPr>
          <p:cNvSpPr txBox="1"/>
          <p:nvPr/>
        </p:nvSpPr>
        <p:spPr>
          <a:xfrm>
            <a:off x="134548" y="5462795"/>
            <a:ext cx="10115107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en-US" altLang="ja-JP" sz="2400" b="1" spc="-150" dirty="0"/>
              <a:t>※</a:t>
            </a:r>
            <a:r>
              <a:rPr kumimoji="1" lang="ja-JP" altLang="en-US" sz="2400" b="1" spc="-150" dirty="0"/>
              <a:t>　保健教育などで摂食障害について知っていればさらに良い。</a:t>
            </a:r>
            <a:endParaRPr kumimoji="1" lang="en-US" altLang="ja-JP" sz="2400" b="1" spc="-150" dirty="0"/>
          </a:p>
          <a:p>
            <a:pPr>
              <a:lnSpc>
                <a:spcPts val="2500"/>
              </a:lnSpc>
            </a:pPr>
            <a:r>
              <a:rPr kumimoji="1" lang="ja-JP" altLang="en-US" sz="2400" b="1" spc="-150" dirty="0"/>
              <a:t>　　  高校の保健の授業で摂食障害についても取り上げることに！</a:t>
            </a:r>
            <a:endParaRPr kumimoji="1" lang="en-US" altLang="ja-JP" sz="2400" b="1" spc="-150" dirty="0"/>
          </a:p>
          <a:p>
            <a:pPr>
              <a:lnSpc>
                <a:spcPts val="2500"/>
              </a:lnSpc>
            </a:pPr>
            <a:r>
              <a:rPr kumimoji="1" lang="ja-JP" altLang="en-US" sz="2400" b="1" spc="-150" dirty="0"/>
              <a:t>　　  こころの健康教室サニタ</a:t>
            </a:r>
            <a:endParaRPr kumimoji="1" lang="en-US" altLang="ja-JP" sz="2400" b="1" spc="-150" dirty="0"/>
          </a:p>
          <a:p>
            <a:pPr>
              <a:lnSpc>
                <a:spcPts val="2500"/>
              </a:lnSpc>
            </a:pPr>
            <a:r>
              <a:rPr kumimoji="1" lang="ja-JP" altLang="en-US" sz="2400" b="1" spc="-150" dirty="0"/>
              <a:t>　　  </a:t>
            </a:r>
            <a:r>
              <a:rPr kumimoji="1" lang="en-US" altLang="ja-JP" sz="2400" b="1" spc="-150" dirty="0"/>
              <a:t>https://sanitamentale.jp/video/anime/ja/sessyoku.html</a:t>
            </a:r>
            <a:r>
              <a:rPr kumimoji="1" lang="ja-JP" altLang="en-US" sz="2400" b="1" spc="-150" dirty="0"/>
              <a:t>）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　　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65595" y="804635"/>
            <a:ext cx="38909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　　　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A76217-22C1-49ED-8199-B6C52BF6C9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279" y="3715993"/>
            <a:ext cx="2577655" cy="166789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4577197"/>
            <a:ext cx="5565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spc="-150" dirty="0"/>
              <a:t>鈴木真理、西園マーハ文、小原千郷：摂食障害：見る読むクリニック</a:t>
            </a:r>
            <a:r>
              <a:rPr lang="en-US" altLang="ja-JP" sz="1600" spc="-150" dirty="0"/>
              <a:t>.  </a:t>
            </a:r>
          </a:p>
          <a:p>
            <a:r>
              <a:rPr lang="ja-JP" altLang="en-US" sz="1600" spc="-150" dirty="0"/>
              <a:t>星和書店</a:t>
            </a:r>
            <a:r>
              <a:rPr lang="en-US" altLang="ja-JP" sz="1600" spc="-150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339938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082" y="3130658"/>
            <a:ext cx="6360041" cy="33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7981" y="6396335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トレジャー著</a:t>
            </a:r>
            <a:r>
              <a:rPr kumimoji="1" lang="en-US" altLang="ja-JP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. </a:t>
            </a: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傳田健三訳：拒食症サバイバルガイド　金剛出版</a:t>
            </a:r>
            <a:r>
              <a:rPr kumimoji="1" lang="en-US" altLang="ja-JP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,2000</a:t>
            </a: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）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503335" y="3987003"/>
            <a:ext cx="1564131" cy="2050016"/>
            <a:chOff x="48" y="1277"/>
            <a:chExt cx="1337" cy="218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88" y="1344"/>
              <a:ext cx="288" cy="434"/>
            </a:xfrm>
            <a:custGeom>
              <a:avLst/>
              <a:gdLst>
                <a:gd name="T0" fmla="*/ 15 w 336"/>
                <a:gd name="T1" fmla="*/ 0 h 326"/>
                <a:gd name="T2" fmla="*/ 15 w 336"/>
                <a:gd name="T3" fmla="*/ 622 h 326"/>
                <a:gd name="T4" fmla="*/ 93 w 336"/>
                <a:gd name="T5" fmla="*/ 734 h 326"/>
                <a:gd name="T6" fmla="*/ 182 w 336"/>
                <a:gd name="T7" fmla="*/ 578 h 326"/>
                <a:gd name="T8" fmla="*/ 164 w 336"/>
                <a:gd name="T9" fmla="*/ 0 h 326"/>
                <a:gd name="T10" fmla="*/ 39 w 336"/>
                <a:gd name="T11" fmla="*/ 21 h 326"/>
                <a:gd name="T12" fmla="*/ 15 w 336"/>
                <a:gd name="T13" fmla="*/ 0 h 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326"/>
                <a:gd name="T23" fmla="*/ 336 w 336"/>
                <a:gd name="T24" fmla="*/ 326 h 3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326">
                  <a:moveTo>
                    <a:pt x="24" y="0"/>
                  </a:moveTo>
                  <a:cubicBezTo>
                    <a:pt x="17" y="77"/>
                    <a:pt x="0" y="192"/>
                    <a:pt x="24" y="264"/>
                  </a:cubicBezTo>
                  <a:cubicBezTo>
                    <a:pt x="38" y="307"/>
                    <a:pt x="118" y="307"/>
                    <a:pt x="147" y="311"/>
                  </a:cubicBezTo>
                  <a:cubicBezTo>
                    <a:pt x="250" y="303"/>
                    <a:pt x="263" y="326"/>
                    <a:pt x="288" y="245"/>
                  </a:cubicBezTo>
                  <a:cubicBezTo>
                    <a:pt x="293" y="186"/>
                    <a:pt x="336" y="24"/>
                    <a:pt x="260" y="0"/>
                  </a:cubicBezTo>
                  <a:cubicBezTo>
                    <a:pt x="194" y="3"/>
                    <a:pt x="128" y="4"/>
                    <a:pt x="62" y="9"/>
                  </a:cubicBezTo>
                  <a:cubicBezTo>
                    <a:pt x="18" y="13"/>
                    <a:pt x="24" y="36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92" y="1277"/>
              <a:ext cx="255" cy="2131"/>
            </a:xfrm>
            <a:custGeom>
              <a:avLst/>
              <a:gdLst>
                <a:gd name="T0" fmla="*/ 254 w 254"/>
                <a:gd name="T1" fmla="*/ 84 h 2037"/>
                <a:gd name="T2" fmla="*/ 244 w 254"/>
                <a:gd name="T3" fmla="*/ 20 h 2037"/>
                <a:gd name="T4" fmla="*/ 188 w 254"/>
                <a:gd name="T5" fmla="*/ 7 h 2037"/>
                <a:gd name="T6" fmla="*/ 53 w 254"/>
                <a:gd name="T7" fmla="*/ 20 h 2037"/>
                <a:gd name="T8" fmla="*/ 53 w 254"/>
                <a:gd name="T9" fmla="*/ 776 h 2037"/>
                <a:gd name="T10" fmla="*/ 24 w 254"/>
                <a:gd name="T11" fmla="*/ 2332 h 2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"/>
                <a:gd name="T19" fmla="*/ 0 h 2037"/>
                <a:gd name="T20" fmla="*/ 254 w 254"/>
                <a:gd name="T21" fmla="*/ 2037 h 20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" h="2037">
                  <a:moveTo>
                    <a:pt x="251" y="73"/>
                  </a:moveTo>
                  <a:cubicBezTo>
                    <a:pt x="248" y="54"/>
                    <a:pt x="254" y="30"/>
                    <a:pt x="241" y="17"/>
                  </a:cubicBezTo>
                  <a:cubicBezTo>
                    <a:pt x="228" y="4"/>
                    <a:pt x="204" y="7"/>
                    <a:pt x="185" y="7"/>
                  </a:cubicBezTo>
                  <a:cubicBezTo>
                    <a:pt x="141" y="7"/>
                    <a:pt x="97" y="14"/>
                    <a:pt x="53" y="17"/>
                  </a:cubicBezTo>
                  <a:cubicBezTo>
                    <a:pt x="0" y="268"/>
                    <a:pt x="53" y="0"/>
                    <a:pt x="53" y="678"/>
                  </a:cubicBezTo>
                  <a:cubicBezTo>
                    <a:pt x="53" y="1129"/>
                    <a:pt x="24" y="1586"/>
                    <a:pt x="24" y="203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32" y="1728"/>
              <a:ext cx="953" cy="760"/>
            </a:xfrm>
            <a:custGeom>
              <a:avLst/>
              <a:gdLst>
                <a:gd name="T0" fmla="*/ 0 w 765"/>
                <a:gd name="T1" fmla="*/ 0 h 661"/>
                <a:gd name="T2" fmla="*/ 137 w 765"/>
                <a:gd name="T3" fmla="*/ 534 h 661"/>
                <a:gd name="T4" fmla="*/ 382 w 765"/>
                <a:gd name="T5" fmla="*/ 812 h 661"/>
                <a:gd name="T6" fmla="*/ 558 w 765"/>
                <a:gd name="T7" fmla="*/ 801 h 661"/>
                <a:gd name="T8" fmla="*/ 639 w 765"/>
                <a:gd name="T9" fmla="*/ 778 h 661"/>
                <a:gd name="T10" fmla="*/ 722 w 765"/>
                <a:gd name="T11" fmla="*/ 730 h 661"/>
                <a:gd name="T12" fmla="*/ 776 w 765"/>
                <a:gd name="T13" fmla="*/ 674 h 661"/>
                <a:gd name="T14" fmla="*/ 898 w 765"/>
                <a:gd name="T15" fmla="*/ 499 h 661"/>
                <a:gd name="T16" fmla="*/ 925 w 765"/>
                <a:gd name="T17" fmla="*/ 418 h 661"/>
                <a:gd name="T18" fmla="*/ 953 w 765"/>
                <a:gd name="T19" fmla="*/ 348 h 661"/>
                <a:gd name="T20" fmla="*/ 1006 w 765"/>
                <a:gd name="T21" fmla="*/ 278 h 661"/>
                <a:gd name="T22" fmla="*/ 1102 w 765"/>
                <a:gd name="T23" fmla="*/ 35 h 6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661"/>
                <a:gd name="T38" fmla="*/ 765 w 765"/>
                <a:gd name="T39" fmla="*/ 661 h 6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661">
                  <a:moveTo>
                    <a:pt x="0" y="0"/>
                  </a:moveTo>
                  <a:cubicBezTo>
                    <a:pt x="9" y="142"/>
                    <a:pt x="14" y="311"/>
                    <a:pt x="95" y="435"/>
                  </a:cubicBezTo>
                  <a:cubicBezTo>
                    <a:pt x="126" y="525"/>
                    <a:pt x="164" y="637"/>
                    <a:pt x="265" y="661"/>
                  </a:cubicBezTo>
                  <a:cubicBezTo>
                    <a:pt x="306" y="658"/>
                    <a:pt x="347" y="658"/>
                    <a:pt x="387" y="652"/>
                  </a:cubicBezTo>
                  <a:cubicBezTo>
                    <a:pt x="407" y="649"/>
                    <a:pt x="444" y="633"/>
                    <a:pt x="444" y="633"/>
                  </a:cubicBezTo>
                  <a:cubicBezTo>
                    <a:pt x="463" y="620"/>
                    <a:pt x="494" y="617"/>
                    <a:pt x="501" y="595"/>
                  </a:cubicBezTo>
                  <a:cubicBezTo>
                    <a:pt x="513" y="556"/>
                    <a:pt x="502" y="573"/>
                    <a:pt x="538" y="548"/>
                  </a:cubicBezTo>
                  <a:cubicBezTo>
                    <a:pt x="557" y="495"/>
                    <a:pt x="605" y="458"/>
                    <a:pt x="623" y="406"/>
                  </a:cubicBezTo>
                  <a:cubicBezTo>
                    <a:pt x="647" y="339"/>
                    <a:pt x="618" y="423"/>
                    <a:pt x="642" y="340"/>
                  </a:cubicBezTo>
                  <a:cubicBezTo>
                    <a:pt x="648" y="321"/>
                    <a:pt x="651" y="301"/>
                    <a:pt x="661" y="283"/>
                  </a:cubicBezTo>
                  <a:cubicBezTo>
                    <a:pt x="672" y="263"/>
                    <a:pt x="699" y="227"/>
                    <a:pt x="699" y="227"/>
                  </a:cubicBezTo>
                  <a:cubicBezTo>
                    <a:pt x="720" y="161"/>
                    <a:pt x="765" y="102"/>
                    <a:pt x="765" y="2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rot="10591854">
              <a:off x="48" y="3411"/>
              <a:ext cx="384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03B9C75-91C5-44EC-B468-33FDD4045ABA}"/>
              </a:ext>
            </a:extLst>
          </p:cNvPr>
          <p:cNvSpPr txBox="1"/>
          <p:nvPr/>
        </p:nvSpPr>
        <p:spPr>
          <a:xfrm>
            <a:off x="107504" y="55893"/>
            <a:ext cx="856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游ゴシック" panose="020B0400000000000000" pitchFamily="50" charset="-128"/>
                <a:cs typeface="+mn-cs"/>
              </a:rPr>
              <a:t>外在化した表現</a:t>
            </a:r>
            <a:endParaRPr kumimoji="1" lang="en-US" altLang="ja-JP" sz="24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24E3678-36BD-4BA9-889B-E9601D507A2C}"/>
              </a:ext>
            </a:extLst>
          </p:cNvPr>
          <p:cNvSpPr txBox="1"/>
          <p:nvPr/>
        </p:nvSpPr>
        <p:spPr>
          <a:xfrm>
            <a:off x="40106" y="627389"/>
            <a:ext cx="9103894" cy="260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  <a:defRPr/>
            </a:pP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病気＝自分（外在化できていない場合）　</a:t>
            </a:r>
            <a:r>
              <a:rPr kumimoji="0" lang="en-US" altLang="ja-JP" sz="2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I’m anorexic.</a:t>
            </a:r>
          </a:p>
          <a:p>
            <a:pPr lvl="0">
              <a:lnSpc>
                <a:spcPts val="2800"/>
              </a:lnSpc>
              <a:defRPr/>
            </a:pPr>
            <a:r>
              <a:rPr kumimoji="0" lang="ja-JP" altLang="en-US" sz="2600" b="1" spc="-3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　　</a:t>
            </a: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</a:t>
            </a:r>
            <a:r>
              <a:rPr kumimoji="1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毎日</a:t>
            </a:r>
            <a:r>
              <a:rPr kumimoji="0" lang="en-US" altLang="ja-JP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時間ジム</a:t>
            </a:r>
            <a:r>
              <a:rPr lang="ja-JP" altLang="en-US" sz="2600" b="1" spc="-300" dirty="0">
                <a:solidFill>
                  <a:prstClr val="black"/>
                </a:solidFill>
                <a:ea typeface="游ゴシック" panose="020B0400000000000000" pitchFamily="50" charset="-128"/>
              </a:rPr>
              <a:t>に行くことにしてます。</a:t>
            </a:r>
            <a:endParaRPr lang="en-US" altLang="ja-JP" sz="2600" b="1" spc="-300" dirty="0">
              <a:solidFill>
                <a:prstClr val="black"/>
              </a:solidFill>
              <a:ea typeface="游ゴシック" panose="020B0400000000000000" pitchFamily="50" charset="-128"/>
            </a:endParaRPr>
          </a:p>
          <a:p>
            <a:pPr lvl="0">
              <a:lnSpc>
                <a:spcPts val="2800"/>
              </a:lnSpc>
              <a:defRPr/>
            </a:pPr>
            <a:r>
              <a:rPr lang="ja-JP" altLang="en-US" sz="2600" b="1" spc="-300" dirty="0">
                <a:solidFill>
                  <a:prstClr val="black"/>
                </a:solidFill>
                <a:ea typeface="游ゴシック" panose="020B0400000000000000" pitchFamily="50" charset="-128"/>
              </a:rPr>
              <a:t>　　　　　　　　私は</a:t>
            </a:r>
            <a:r>
              <a:rPr lang="en-US" altLang="ja-JP" sz="2600" b="1" spc="-300" dirty="0">
                <a:solidFill>
                  <a:prstClr val="black"/>
                </a:solidFill>
                <a:ea typeface="游ゴシック" panose="020B0400000000000000" pitchFamily="50" charset="-128"/>
              </a:rPr>
              <a:t>『</a:t>
            </a:r>
            <a:r>
              <a:rPr lang="ja-JP" altLang="en-US" sz="2600" b="1" spc="-300" dirty="0">
                <a:solidFill>
                  <a:prstClr val="black"/>
                </a:solidFill>
                <a:ea typeface="游ゴシック" panose="020B0400000000000000" pitchFamily="50" charset="-128"/>
              </a:rPr>
              <a:t>摂食</a:t>
            </a:r>
            <a:r>
              <a:rPr lang="en-US" altLang="ja-JP" sz="2600" b="1" spc="-3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』</a:t>
            </a:r>
            <a:r>
              <a:rPr lang="ja-JP" altLang="en-US" sz="2600" b="1" spc="-3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なんで</a:t>
            </a: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。</a:t>
            </a:r>
            <a:r>
              <a:rPr kumimoji="1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26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外在化：</a:t>
            </a:r>
            <a:r>
              <a:rPr kumimoji="1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摂食障害が</a:t>
            </a: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あることで、運動がやめられなくなっている。</a:t>
            </a:r>
            <a:endParaRPr kumimoji="0" lang="en-US" altLang="ja-JP" sz="26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600" b="1" spc="-300" noProof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</a:t>
            </a: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何とかしたいんだけど・・・。</a:t>
            </a:r>
            <a:r>
              <a:rPr kumimoji="1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r>
              <a:rPr kumimoji="1" lang="en-US" altLang="ja-JP" sz="2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</a:t>
            </a:r>
            <a:r>
              <a:rPr kumimoji="1" lang="ja-JP" altLang="en-US" sz="2600" b="1" spc="-15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600" b="1" spc="-15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have anorexia.</a:t>
            </a:r>
            <a:endParaRPr kumimoji="1" lang="en-US" altLang="ja-JP" sz="26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外在化＋擬人化：「</a:t>
            </a:r>
            <a:r>
              <a:rPr kumimoji="0" lang="en-US" altLang="ja-JP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Ana</a:t>
            </a: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r>
              <a:rPr kumimoji="0" lang="en-US" altLang="ja-JP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『</a:t>
            </a:r>
            <a:r>
              <a:rPr lang="ja-JP" altLang="en-US" sz="2600" b="1" spc="-3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さぼっちゃダメ</a:t>
            </a:r>
            <a:r>
              <a:rPr kumimoji="0" lang="en-US" altLang="ja-JP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』 </a:t>
            </a: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とまた言ってきた。　　　</a:t>
            </a:r>
            <a:endParaRPr kumimoji="0" lang="en-US" altLang="ja-JP" sz="26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600" b="1" spc="-300" noProof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（</a:t>
            </a:r>
            <a:r>
              <a:rPr kumimoji="0" lang="en-US" altLang="ja-JP" sz="2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Anorexia</a:t>
            </a:r>
            <a:r>
              <a:rPr kumimoji="0" lang="ja-JP" altLang="en-US" sz="2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voice</a:t>
            </a:r>
            <a:r>
              <a:rPr kumimoji="0" lang="en-US" altLang="ja-JP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ja-JP" altLang="en-US" sz="26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今日は無視しよう。」</a:t>
            </a:r>
            <a:endParaRPr kumimoji="1" lang="ja-JP" altLang="en-US" sz="26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42BD501-4932-4C4E-9EBE-F730CBE5E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50" y="2738751"/>
            <a:ext cx="5168349" cy="12972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0F21DA5-B403-42AE-AC0F-33B5876DA9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26" y="4132093"/>
            <a:ext cx="5747362" cy="25329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28DA94-564B-444A-9665-5F63240883CD}"/>
              </a:ext>
            </a:extLst>
          </p:cNvPr>
          <p:cNvSpPr txBox="1"/>
          <p:nvPr/>
        </p:nvSpPr>
        <p:spPr>
          <a:xfrm>
            <a:off x="87761" y="140280"/>
            <a:ext cx="841398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spc="-150" dirty="0"/>
              <a:t>病気の「外在化」・・・自分が全部病気なのではなく、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病気</a:t>
            </a:r>
            <a:r>
              <a:rPr lang="ja-JP" altLang="en-US" sz="2800" b="1" spc="-150" dirty="0"/>
              <a:t>は</a:t>
            </a:r>
            <a:r>
              <a:rPr kumimoji="1" lang="ja-JP" altLang="en-US" sz="2800" b="1" spc="-150" dirty="0"/>
              <a:t>一部。</a:t>
            </a:r>
            <a:r>
              <a:rPr lang="ja-JP" altLang="en-US" sz="2800" b="1" spc="-150" dirty="0"/>
              <a:t>自分はそれと 闘う人。</a:t>
            </a:r>
            <a:endParaRPr kumimoji="1" lang="ja-JP" altLang="en-US" sz="2800" b="1" spc="-15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F4F568-01B1-4125-A899-B59CECD4858B}"/>
              </a:ext>
            </a:extLst>
          </p:cNvPr>
          <p:cNvSpPr txBox="1"/>
          <p:nvPr/>
        </p:nvSpPr>
        <p:spPr>
          <a:xfrm>
            <a:off x="76118" y="1094387"/>
            <a:ext cx="9176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サッカー選手。</a:t>
            </a:r>
            <a:r>
              <a:rPr kumimoji="1" lang="en-US" altLang="ja-JP" sz="2400" dirty="0"/>
              <a:t>14</a:t>
            </a:r>
            <a:r>
              <a:rPr kumimoji="1" lang="ja-JP" altLang="en-US" sz="2400" dirty="0"/>
              <a:t>歳時、直前の怪我でナショナルチームに選ばれず</a:t>
            </a:r>
            <a:r>
              <a:rPr lang="ja-JP" altLang="en-US" sz="2400" dirty="0"/>
              <a:t>、</a:t>
            </a:r>
            <a:r>
              <a:rPr kumimoji="1" lang="ja-JP" altLang="en-US" sz="2400" dirty="0"/>
              <a:t>拒食状態となる。活躍する選手の様子を</a:t>
            </a:r>
            <a:r>
              <a:rPr kumimoji="1" lang="en-US" altLang="ja-JP" sz="2400" dirty="0"/>
              <a:t>Facebook</a:t>
            </a:r>
            <a:r>
              <a:rPr kumimoji="1" lang="ja-JP" altLang="en-US" sz="2400" dirty="0"/>
              <a:t>で見てから、徐々に回復。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u="sng" dirty="0"/>
              <a:t>自分を支配する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‘アナ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Ana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’（拒食症のやつ）との闘い</a:t>
            </a:r>
            <a:r>
              <a:rPr kumimoji="1" lang="ja-JP" altLang="en-US" sz="2400" u="sng" dirty="0"/>
              <a:t>。</a:t>
            </a:r>
            <a:endParaRPr kumimoji="1" lang="en-US" altLang="ja-JP" sz="2400" u="sng" dirty="0"/>
          </a:p>
          <a:p>
            <a:endParaRPr kumimoji="1" lang="ja-JP" altLang="en-US" sz="2400" b="1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F6B2A4ED-6D52-48FF-AF58-4F86AE3CA91D}"/>
              </a:ext>
            </a:extLst>
          </p:cNvPr>
          <p:cNvSpPr/>
          <p:nvPr/>
        </p:nvSpPr>
        <p:spPr>
          <a:xfrm>
            <a:off x="4502988" y="4310818"/>
            <a:ext cx="1147314" cy="554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55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4356340" cy="476250"/>
          </a:xfrm>
          <a:noFill/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図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摂食障害の病理と本人の関係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100" name="Picture 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6084"/>
            <a:ext cx="3475038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4" descr="おばけ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357563"/>
            <a:ext cx="19446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2" descr="おばけのシーツ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78" y="1261382"/>
            <a:ext cx="15748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1862950" y="404019"/>
            <a:ext cx="567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HG創英角ﾎﾟｯﾌﾟ体" panose="040B0A09000000000000" pitchFamily="49" charset="-128"/>
                <a:cs typeface="+mn-cs"/>
              </a:rPr>
              <a:t>みんなで摂食障害をマネージしましょう</a:t>
            </a: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平成明朝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平成明朝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平成明朝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平成明朝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平成明朝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平成明朝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平成明朝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平成明朝" charset="-128"/>
              <a:cs typeface="+mn-cs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61942" y="1106487"/>
            <a:ext cx="210026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ＭＳ Ｐゴシック" pitchFamily="50" charset="-128"/>
                <a:cs typeface="+mn-cs"/>
              </a:rPr>
              <a:t>摂食障害という病気に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ＭＳ Ｐゴシック" pitchFamily="50" charset="-128"/>
                <a:cs typeface="+mn-cs"/>
              </a:rPr>
              <a:t>とり憑かれている。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ymbol" pitchFamily="18" charset="2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ＭＳ Ｐゴシック" pitchFamily="50" charset="-128"/>
                <a:cs typeface="+mn-cs"/>
              </a:rPr>
              <a:t>病気に侵されながら、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ymbol" pitchFamily="18" charset="2"/>
                <a:ea typeface="ＭＳ Ｐゴシック" pitchFamily="50" charset="-128"/>
                <a:cs typeface="+mn-cs"/>
              </a:rPr>
              <a:t>守ってもらっている。</a:t>
            </a:r>
          </a:p>
        </p:txBody>
      </p:sp>
      <p:pic>
        <p:nvPicPr>
          <p:cNvPr id="4109" name="Picture 33" descr="おんなのこ前向き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933629"/>
            <a:ext cx="107473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36"/>
          <p:cNvSpPr txBox="1">
            <a:spLocks noChangeArrowheads="1"/>
          </p:cNvSpPr>
          <p:nvPr/>
        </p:nvSpPr>
        <p:spPr bwMode="auto">
          <a:xfrm>
            <a:off x="4932363" y="1268413"/>
            <a:ext cx="10795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anose="040B0A00000000000000" pitchFamily="50" charset="-128"/>
                <a:cs typeface="+mn-cs"/>
              </a:rPr>
              <a:t>本人</a:t>
            </a:r>
          </a:p>
        </p:txBody>
      </p:sp>
      <p:sp>
        <p:nvSpPr>
          <p:cNvPr id="4111" name="Text Box 37"/>
          <p:cNvSpPr txBox="1">
            <a:spLocks noChangeArrowheads="1"/>
          </p:cNvSpPr>
          <p:nvPr/>
        </p:nvSpPr>
        <p:spPr bwMode="auto">
          <a:xfrm>
            <a:off x="4932363" y="4005263"/>
            <a:ext cx="165576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anose="040B0A00000000000000" pitchFamily="50" charset="-128"/>
                <a:cs typeface="+mn-cs"/>
              </a:rPr>
              <a:t>摂食障害</a:t>
            </a:r>
          </a:p>
        </p:txBody>
      </p:sp>
      <p:sp>
        <p:nvSpPr>
          <p:cNvPr id="4112" name="Text Box 38"/>
          <p:cNvSpPr txBox="1">
            <a:spLocks noChangeArrowheads="1"/>
          </p:cNvSpPr>
          <p:nvPr/>
        </p:nvSpPr>
        <p:spPr bwMode="auto">
          <a:xfrm>
            <a:off x="1524000" y="5887503"/>
            <a:ext cx="8651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anose="040B0A00000000000000" pitchFamily="50" charset="-128"/>
                <a:cs typeface="+mn-cs"/>
              </a:rPr>
              <a:t>家族</a:t>
            </a:r>
          </a:p>
        </p:txBody>
      </p:sp>
      <p:sp>
        <p:nvSpPr>
          <p:cNvPr id="4113" name="Text Box 39"/>
          <p:cNvSpPr txBox="1">
            <a:spLocks noChangeArrowheads="1"/>
          </p:cNvSpPr>
          <p:nvPr/>
        </p:nvSpPr>
        <p:spPr bwMode="auto">
          <a:xfrm>
            <a:off x="6879096" y="5846526"/>
            <a:ext cx="14818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1pPr>
            <a:lvl2pPr marL="742950" indent="-285750" eaLnBrk="0" hangingPunct="0"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平成明朝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anose="040B0A00000000000000" pitchFamily="50" charset="-128"/>
                <a:cs typeface="+mn-cs"/>
              </a:rPr>
              <a:t>専門家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999CC"/>
              </a:solidFill>
              <a:effectLst/>
              <a:uLnTx/>
              <a:uFillTx/>
              <a:latin typeface="Times New Roman" panose="02020603050405020304" pitchFamily="18" charset="0"/>
              <a:ea typeface="HGP創英角ﾎﾟｯﾌﾟ体" panose="040B0A00000000000000" pitchFamily="50" charset="-128"/>
              <a:cs typeface="+mn-cs"/>
            </a:endParaRPr>
          </a:p>
        </p:txBody>
      </p:sp>
      <p:pic>
        <p:nvPicPr>
          <p:cNvPr id="4114" name="Picture 4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500" y="3774281"/>
            <a:ext cx="2130425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5" name="Line 42"/>
          <p:cNvSpPr>
            <a:spLocks noChangeShapeType="1"/>
          </p:cNvSpPr>
          <p:nvPr/>
        </p:nvSpPr>
        <p:spPr bwMode="auto">
          <a:xfrm>
            <a:off x="4427538" y="3068638"/>
            <a:ext cx="0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16" name="Line 43"/>
          <p:cNvSpPr>
            <a:spLocks noChangeShapeType="1"/>
          </p:cNvSpPr>
          <p:nvPr/>
        </p:nvSpPr>
        <p:spPr bwMode="auto">
          <a:xfrm flipV="1">
            <a:off x="3402807" y="4510087"/>
            <a:ext cx="431800" cy="2873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17" name="Line 44"/>
          <p:cNvSpPr>
            <a:spLocks noChangeShapeType="1"/>
          </p:cNvSpPr>
          <p:nvPr/>
        </p:nvSpPr>
        <p:spPr bwMode="auto">
          <a:xfrm flipH="1" flipV="1">
            <a:off x="5724525" y="4797425"/>
            <a:ext cx="431800" cy="215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6D04EC7-D377-4E3E-8075-1C7AAFFE8C29}"/>
              </a:ext>
            </a:extLst>
          </p:cNvPr>
          <p:cNvCxnSpPr/>
          <p:nvPr/>
        </p:nvCxnSpPr>
        <p:spPr>
          <a:xfrm flipH="1">
            <a:off x="2397418" y="2574151"/>
            <a:ext cx="1453857" cy="1567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9CC68EF-E073-4445-A41E-D3B1C0EB8BF8}"/>
              </a:ext>
            </a:extLst>
          </p:cNvPr>
          <p:cNvCxnSpPr>
            <a:cxnSpLocks/>
          </p:cNvCxnSpPr>
          <p:nvPr/>
        </p:nvCxnSpPr>
        <p:spPr>
          <a:xfrm flipH="1" flipV="1">
            <a:off x="4932363" y="2574151"/>
            <a:ext cx="1425989" cy="1246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0E894E2-1A1F-41A3-99ED-60C9800B7BE6}"/>
              </a:ext>
            </a:extLst>
          </p:cNvPr>
          <p:cNvCxnSpPr>
            <a:cxnSpLocks/>
          </p:cNvCxnSpPr>
          <p:nvPr/>
        </p:nvCxnSpPr>
        <p:spPr>
          <a:xfrm flipH="1">
            <a:off x="3402807" y="5375484"/>
            <a:ext cx="2611516" cy="42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C218611D-748E-474B-B0EC-B655D4AAB255}"/>
              </a:ext>
            </a:extLst>
          </p:cNvPr>
          <p:cNvSpPr/>
          <p:nvPr/>
        </p:nvSpPr>
        <p:spPr>
          <a:xfrm>
            <a:off x="133154" y="933629"/>
            <a:ext cx="1711618" cy="2744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DCE11F-1D45-4394-96BA-0AF081FF2C94}"/>
              </a:ext>
            </a:extLst>
          </p:cNvPr>
          <p:cNvSpPr txBox="1"/>
          <p:nvPr/>
        </p:nvSpPr>
        <p:spPr>
          <a:xfrm>
            <a:off x="5802426" y="1227435"/>
            <a:ext cx="318548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国立精神神経センター</a:t>
            </a:r>
            <a:endParaRPr kumimoji="1" lang="en-US" altLang="ja-JP" b="1" dirty="0"/>
          </a:p>
          <a:p>
            <a:r>
              <a:rPr kumimoji="1" lang="ja-JP" altLang="en-US" b="1" dirty="0"/>
              <a:t>心身医学研究室</a:t>
            </a:r>
            <a:endParaRPr kumimoji="1" lang="en-US" altLang="ja-JP" b="1" dirty="0"/>
          </a:p>
          <a:p>
            <a:r>
              <a:rPr kumimoji="1" lang="ja-JP" altLang="en-US" b="1" dirty="0"/>
              <a:t>小原千郷先生のスライドより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EF6F8AA-549E-4132-9954-C91305A8944D}"/>
              </a:ext>
            </a:extLst>
          </p:cNvPr>
          <p:cNvSpPr/>
          <p:nvPr/>
        </p:nvSpPr>
        <p:spPr>
          <a:xfrm>
            <a:off x="5745896" y="2191743"/>
            <a:ext cx="33361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spc="-150" dirty="0">
							</a:rPr>
              <a:t>http://www.jsed.org/category/books/</a:t>
            </a:r>
            <a:endParaRPr lang="en-US" altLang="ja-JP" b="1" spc="-150" dirty="0"/>
          </a:p>
          <a:p>
            <a:r>
              <a:rPr lang="ja-JP" altLang="en-US" b="1" spc="-150" dirty="0"/>
              <a:t>日本摂食障害学会ＨＰ</a:t>
            </a:r>
            <a:endParaRPr lang="en-US" altLang="ja-JP" b="1" spc="-150" dirty="0"/>
          </a:p>
          <a:p>
            <a:r>
              <a:rPr lang="ja-JP" altLang="en-US" b="1" spc="-150" dirty="0"/>
              <a:t>　→「書籍と資料」</a:t>
            </a:r>
            <a:endParaRPr lang="en-US" altLang="ja-JP" b="1" spc="-150" dirty="0"/>
          </a:p>
          <a:p>
            <a:r>
              <a:rPr lang="ja-JP" altLang="en-US" b="1" spc="-150" dirty="0"/>
              <a:t>　　→「摂食障害の理解と治療」</a:t>
            </a:r>
          </a:p>
        </p:txBody>
      </p:sp>
    </p:spTree>
    <p:extLst>
      <p:ext uri="{BB962C8B-B14F-4D97-AF65-F5344CB8AC3E}">
        <p14:creationId xmlns:p14="http://schemas.microsoft.com/office/powerpoint/2010/main" val="7336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00D1DB-A798-423E-8FB4-D2D2A8794598}"/>
              </a:ext>
            </a:extLst>
          </p:cNvPr>
          <p:cNvSpPr txBox="1"/>
          <p:nvPr/>
        </p:nvSpPr>
        <p:spPr>
          <a:xfrm>
            <a:off x="553011" y="2596306"/>
            <a:ext cx="68210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-150" dirty="0"/>
              <a:t>「皆勤賞とりたいです」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「皆と同じように練習したいです」</a:t>
            </a:r>
            <a:endParaRPr kumimoji="1" lang="en-US" altLang="ja-JP" sz="2400" b="1" spc="-150" dirty="0"/>
          </a:p>
          <a:p>
            <a:endParaRPr kumimoji="1" lang="en-US" altLang="ja-JP" sz="2400" b="1" spc="-150" dirty="0"/>
          </a:p>
          <a:p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病気「休んではダメだ！」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　　「休むようなヤツは弱いヤツ！」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本人「疲れている気もするけど、自分では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　　　わからなくなってきた・・・」</a:t>
            </a:r>
            <a:endParaRPr kumimoji="1" lang="en-US" altLang="ja-JP" sz="2400" b="1" spc="-150" dirty="0"/>
          </a:p>
          <a:p>
            <a:r>
              <a:rPr kumimoji="1" lang="ja-JP" altLang="en-US" sz="2400" b="1" spc="-150" dirty="0"/>
              <a:t>　　「自分の身体、どうなっちゃうんだろう・・」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EFEC3E-1CA2-4261-9533-2860EBE44047}"/>
              </a:ext>
            </a:extLst>
          </p:cNvPr>
          <p:cNvSpPr txBox="1"/>
          <p:nvPr/>
        </p:nvSpPr>
        <p:spPr>
          <a:xfrm>
            <a:off x="103033" y="454910"/>
            <a:ext cx="8544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spc="-150" dirty="0"/>
              <a:t>摂食障害の治療には、「傾聴だけ」ではうまくいかないことが多い。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978A69-2C9F-2C62-8901-64BA622A875C}"/>
              </a:ext>
            </a:extLst>
          </p:cNvPr>
          <p:cNvSpPr txBox="1"/>
          <p:nvPr/>
        </p:nvSpPr>
        <p:spPr>
          <a:xfrm>
            <a:off x="103033" y="1993885"/>
            <a:ext cx="834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spc="-150" dirty="0"/>
              <a:t>「病気の言い分」を「頑張り」のように聞いてしまう</a:t>
            </a:r>
          </a:p>
        </p:txBody>
      </p:sp>
    </p:spTree>
    <p:extLst>
      <p:ext uri="{BB962C8B-B14F-4D97-AF65-F5344CB8AC3E}">
        <p14:creationId xmlns:p14="http://schemas.microsoft.com/office/powerpoint/2010/main" val="440921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4486" y="679905"/>
            <a:ext cx="26981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②生活の規則化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4486" y="3996330"/>
            <a:ext cx="8925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＜神経性過食症＞</a:t>
            </a:r>
            <a:endParaRPr kumimoji="1" lang="en-US" altLang="ja-JP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・最初は、</a:t>
            </a:r>
            <a:r>
              <a:rPr kumimoji="1" lang="en-US" altLang="ja-JP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食や間食の時間を固定</a:t>
            </a:r>
            <a:endParaRPr kumimoji="1" lang="en-US" altLang="ja-JP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・何を食べるかよりいつ食べるかを重視</a:t>
            </a:r>
            <a:endParaRPr kumimoji="1" lang="en-US" altLang="ja-JP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spc="-1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・睡眠時間も規則的に</a:t>
            </a:r>
            <a:endParaRPr kumimoji="1" lang="en-US" altLang="ja-JP" sz="2400" spc="-15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＜神経性やせ症＞</a:t>
            </a:r>
            <a:endParaRPr kumimoji="1" lang="en-US" altLang="ja-JP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spc="-1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・「勉強」「運動」などが過剰でないか確認（記録してもらうと共有しやすい）</a:t>
            </a:r>
            <a:endParaRPr kumimoji="1" lang="en-US" altLang="ja-JP" sz="2400" spc="-15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・休憩時間、睡眠時間は十分確保</a:t>
            </a:r>
            <a:endParaRPr kumimoji="1" lang="en-US" altLang="ja-JP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732587" y="659405"/>
            <a:ext cx="7493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85112" y="1259480"/>
            <a:ext cx="495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過食嘔吐</a:t>
            </a:r>
            <a:endParaRPr kumimoji="0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97813" y="2466671"/>
            <a:ext cx="495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自己嫌悪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17022" y="2655902"/>
            <a:ext cx="290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絶食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1632354" y="2881905"/>
            <a:ext cx="7237063" cy="45719"/>
          </a:xfrm>
          <a:custGeom>
            <a:avLst/>
            <a:gdLst>
              <a:gd name="T0" fmla="*/ 17 w 20050"/>
              <a:gd name="T1" fmla="*/ 84 h 200"/>
              <a:gd name="T2" fmla="*/ 19883 w 20050"/>
              <a:gd name="T3" fmla="*/ 84 h 200"/>
              <a:gd name="T4" fmla="*/ 19900 w 20050"/>
              <a:gd name="T5" fmla="*/ 100 h 200"/>
              <a:gd name="T6" fmla="*/ 19883 w 20050"/>
              <a:gd name="T7" fmla="*/ 117 h 200"/>
              <a:gd name="T8" fmla="*/ 17 w 20050"/>
              <a:gd name="T9" fmla="*/ 117 h 200"/>
              <a:gd name="T10" fmla="*/ 0 w 20050"/>
              <a:gd name="T11" fmla="*/ 100 h 200"/>
              <a:gd name="T12" fmla="*/ 17 w 20050"/>
              <a:gd name="T13" fmla="*/ 84 h 200"/>
              <a:gd name="T14" fmla="*/ 19850 w 20050"/>
              <a:gd name="T15" fmla="*/ 0 h 200"/>
              <a:gd name="T16" fmla="*/ 20050 w 20050"/>
              <a:gd name="T17" fmla="*/ 100 h 200"/>
              <a:gd name="T18" fmla="*/ 19850 w 20050"/>
              <a:gd name="T19" fmla="*/ 200 h 200"/>
              <a:gd name="T20" fmla="*/ 19850 w 20050"/>
              <a:gd name="T2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050" h="200">
                <a:moveTo>
                  <a:pt x="17" y="84"/>
                </a:moveTo>
                <a:lnTo>
                  <a:pt x="19883" y="84"/>
                </a:lnTo>
                <a:cubicBezTo>
                  <a:pt x="19893" y="84"/>
                  <a:pt x="19900" y="91"/>
                  <a:pt x="19900" y="100"/>
                </a:cubicBezTo>
                <a:cubicBezTo>
                  <a:pt x="19900" y="110"/>
                  <a:pt x="19893" y="117"/>
                  <a:pt x="19883" y="117"/>
                </a:cubicBezTo>
                <a:lnTo>
                  <a:pt x="17" y="117"/>
                </a:lnTo>
                <a:cubicBezTo>
                  <a:pt x="7" y="117"/>
                  <a:pt x="0" y="110"/>
                  <a:pt x="0" y="100"/>
                </a:cubicBezTo>
                <a:cubicBezTo>
                  <a:pt x="0" y="91"/>
                  <a:pt x="7" y="84"/>
                  <a:pt x="17" y="84"/>
                </a:cubicBezTo>
                <a:close/>
                <a:moveTo>
                  <a:pt x="19850" y="0"/>
                </a:moveTo>
                <a:lnTo>
                  <a:pt x="20050" y="100"/>
                </a:lnTo>
                <a:lnTo>
                  <a:pt x="19850" y="200"/>
                </a:lnTo>
                <a:lnTo>
                  <a:pt x="1985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2920162" y="2813643"/>
            <a:ext cx="354013" cy="211138"/>
            <a:chOff x="1854" y="2247"/>
            <a:chExt cx="223" cy="133"/>
          </a:xfrm>
        </p:grpSpPr>
        <p:sp>
          <p:nvSpPr>
            <p:cNvPr id="3078" name="Oval 9"/>
            <p:cNvSpPr>
              <a:spLocks noChangeArrowheads="1"/>
            </p:cNvSpPr>
            <p:nvPr/>
          </p:nvSpPr>
          <p:spPr bwMode="auto">
            <a:xfrm>
              <a:off x="1854" y="2247"/>
              <a:ext cx="223" cy="133"/>
            </a:xfrm>
            <a:prstGeom prst="ellipse">
              <a:avLst/>
            </a:pr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79" name="Oval 10"/>
            <p:cNvSpPr>
              <a:spLocks noChangeArrowheads="1"/>
            </p:cNvSpPr>
            <p:nvPr/>
          </p:nvSpPr>
          <p:spPr bwMode="auto">
            <a:xfrm>
              <a:off x="1854" y="2247"/>
              <a:ext cx="223" cy="13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260012" y="2813643"/>
            <a:ext cx="352425" cy="211138"/>
            <a:chOff x="2698" y="2247"/>
            <a:chExt cx="222" cy="133"/>
          </a:xfrm>
        </p:grpSpPr>
        <p:sp>
          <p:nvSpPr>
            <p:cNvPr id="3076" name="Oval 12"/>
            <p:cNvSpPr>
              <a:spLocks noChangeArrowheads="1"/>
            </p:cNvSpPr>
            <p:nvPr/>
          </p:nvSpPr>
          <p:spPr bwMode="auto">
            <a:xfrm>
              <a:off x="2698" y="2247"/>
              <a:ext cx="222" cy="133"/>
            </a:xfrm>
            <a:prstGeom prst="ellipse">
              <a:avLst/>
            </a:pr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77" name="Oval 13"/>
            <p:cNvSpPr>
              <a:spLocks noChangeArrowheads="1"/>
            </p:cNvSpPr>
            <p:nvPr/>
          </p:nvSpPr>
          <p:spPr bwMode="auto">
            <a:xfrm>
              <a:off x="2698" y="2247"/>
              <a:ext cx="222" cy="13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6463344" y="2807293"/>
            <a:ext cx="352425" cy="211138"/>
            <a:chOff x="3586" y="2247"/>
            <a:chExt cx="222" cy="133"/>
          </a:xfrm>
        </p:grpSpPr>
        <p:sp>
          <p:nvSpPr>
            <p:cNvPr id="3073" name="Oval 15"/>
            <p:cNvSpPr>
              <a:spLocks noChangeArrowheads="1"/>
            </p:cNvSpPr>
            <p:nvPr/>
          </p:nvSpPr>
          <p:spPr bwMode="auto">
            <a:xfrm>
              <a:off x="3586" y="2247"/>
              <a:ext cx="222" cy="133"/>
            </a:xfrm>
            <a:prstGeom prst="ellipse">
              <a:avLst/>
            </a:pr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75" name="Oval 16"/>
            <p:cNvSpPr>
              <a:spLocks noChangeArrowheads="1"/>
            </p:cNvSpPr>
            <p:nvPr/>
          </p:nvSpPr>
          <p:spPr bwMode="auto">
            <a:xfrm>
              <a:off x="3586" y="2247"/>
              <a:ext cx="222" cy="13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870950" y="2575518"/>
            <a:ext cx="290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朝食</a:t>
            </a:r>
            <a:endParaRPr kumimoji="0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209212" y="2575518"/>
            <a:ext cx="290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昼食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463344" y="2575518"/>
            <a:ext cx="290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夕食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7799397" y="2813643"/>
            <a:ext cx="352425" cy="211138"/>
            <a:chOff x="4385" y="2247"/>
            <a:chExt cx="222" cy="133"/>
          </a:xfrm>
        </p:grpSpPr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4385" y="2247"/>
              <a:ext cx="222" cy="133"/>
            </a:xfrm>
            <a:prstGeom prst="ellipse">
              <a:avLst/>
            </a:pr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72" name="Oval 22"/>
            <p:cNvSpPr>
              <a:spLocks noChangeArrowheads="1"/>
            </p:cNvSpPr>
            <p:nvPr/>
          </p:nvSpPr>
          <p:spPr bwMode="auto">
            <a:xfrm>
              <a:off x="4385" y="2247"/>
              <a:ext cx="222" cy="13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7" name="Freeform 24"/>
          <p:cNvSpPr>
            <a:spLocks noEditPoints="1"/>
          </p:cNvSpPr>
          <p:nvPr/>
        </p:nvSpPr>
        <p:spPr bwMode="auto">
          <a:xfrm>
            <a:off x="2766175" y="1280118"/>
            <a:ext cx="3795713" cy="1155700"/>
          </a:xfrm>
          <a:custGeom>
            <a:avLst/>
            <a:gdLst>
              <a:gd name="T0" fmla="*/ 175 w 10179"/>
              <a:gd name="T1" fmla="*/ 1959 h 3091"/>
              <a:gd name="T2" fmla="*/ 792 w 10179"/>
              <a:gd name="T3" fmla="*/ 871 h 3091"/>
              <a:gd name="T4" fmla="*/ 2348 w 10179"/>
              <a:gd name="T5" fmla="*/ 111 h 3091"/>
              <a:gd name="T6" fmla="*/ 3213 w 10179"/>
              <a:gd name="T7" fmla="*/ 1070 h 3091"/>
              <a:gd name="T8" fmla="*/ 2707 w 10179"/>
              <a:gd name="T9" fmla="*/ 2558 h 3091"/>
              <a:gd name="T10" fmla="*/ 1989 w 10179"/>
              <a:gd name="T11" fmla="*/ 3064 h 3091"/>
              <a:gd name="T12" fmla="*/ 1822 w 10179"/>
              <a:gd name="T13" fmla="*/ 2084 h 3091"/>
              <a:gd name="T14" fmla="*/ 2868 w 10179"/>
              <a:gd name="T15" fmla="*/ 903 h 3091"/>
              <a:gd name="T16" fmla="*/ 3940 w 10179"/>
              <a:gd name="T17" fmla="*/ 296 h 3091"/>
              <a:gd name="T18" fmla="*/ 4902 w 10179"/>
              <a:gd name="T19" fmla="*/ 363 h 3091"/>
              <a:gd name="T20" fmla="*/ 5219 w 10179"/>
              <a:gd name="T21" fmla="*/ 877 h 3091"/>
              <a:gd name="T22" fmla="*/ 5034 w 10179"/>
              <a:gd name="T23" fmla="*/ 2272 h 3091"/>
              <a:gd name="T24" fmla="*/ 4245 w 10179"/>
              <a:gd name="T25" fmla="*/ 2834 h 3091"/>
              <a:gd name="T26" fmla="*/ 3914 w 10179"/>
              <a:gd name="T27" fmla="*/ 2075 h 3091"/>
              <a:gd name="T28" fmla="*/ 4538 w 10179"/>
              <a:gd name="T29" fmla="*/ 1087 h 3091"/>
              <a:gd name="T30" fmla="*/ 4572 w 10179"/>
              <a:gd name="T31" fmla="*/ 1122 h 3091"/>
              <a:gd name="T32" fmla="*/ 5293 w 10179"/>
              <a:gd name="T33" fmla="*/ 492 h 3091"/>
              <a:gd name="T34" fmla="*/ 5802 w 10179"/>
              <a:gd name="T35" fmla="*/ 193 h 3091"/>
              <a:gd name="T36" fmla="*/ 6214 w 10179"/>
              <a:gd name="T37" fmla="*/ 35 h 3091"/>
              <a:gd name="T38" fmla="*/ 7275 w 10179"/>
              <a:gd name="T39" fmla="*/ 204 h 3091"/>
              <a:gd name="T40" fmla="*/ 7674 w 10179"/>
              <a:gd name="T41" fmla="*/ 1543 h 3091"/>
              <a:gd name="T42" fmla="*/ 7133 w 10179"/>
              <a:gd name="T43" fmla="*/ 2719 h 3091"/>
              <a:gd name="T44" fmla="*/ 6482 w 10179"/>
              <a:gd name="T45" fmla="*/ 2773 h 3091"/>
              <a:gd name="T46" fmla="*/ 6155 w 10179"/>
              <a:gd name="T47" fmla="*/ 1857 h 3091"/>
              <a:gd name="T48" fmla="*/ 6690 w 10179"/>
              <a:gd name="T49" fmla="*/ 988 h 3091"/>
              <a:gd name="T50" fmla="*/ 7102 w 10179"/>
              <a:gd name="T51" fmla="*/ 777 h 3091"/>
              <a:gd name="T52" fmla="*/ 7207 w 10179"/>
              <a:gd name="T53" fmla="*/ 582 h 3091"/>
              <a:gd name="T54" fmla="*/ 7764 w 10179"/>
              <a:gd name="T55" fmla="*/ 276 h 3091"/>
              <a:gd name="T56" fmla="*/ 9237 w 10179"/>
              <a:gd name="T57" fmla="*/ 195 h 3091"/>
              <a:gd name="T58" fmla="*/ 9740 w 10179"/>
              <a:gd name="T59" fmla="*/ 528 h 3091"/>
              <a:gd name="T60" fmla="*/ 9754 w 10179"/>
              <a:gd name="T61" fmla="*/ 645 h 3091"/>
              <a:gd name="T62" fmla="*/ 9317 w 10179"/>
              <a:gd name="T63" fmla="*/ 309 h 3091"/>
              <a:gd name="T64" fmla="*/ 8109 w 10179"/>
              <a:gd name="T65" fmla="*/ 228 h 3091"/>
              <a:gd name="T66" fmla="*/ 7287 w 10179"/>
              <a:gd name="T67" fmla="*/ 642 h 3091"/>
              <a:gd name="T68" fmla="*/ 7091 w 10179"/>
              <a:gd name="T69" fmla="*/ 748 h 3091"/>
              <a:gd name="T70" fmla="*/ 6994 w 10179"/>
              <a:gd name="T71" fmla="*/ 868 h 3091"/>
              <a:gd name="T72" fmla="*/ 6327 w 10179"/>
              <a:gd name="T73" fmla="*/ 1658 h 3091"/>
              <a:gd name="T74" fmla="*/ 6327 w 10179"/>
              <a:gd name="T75" fmla="*/ 2473 h 3091"/>
              <a:gd name="T76" fmla="*/ 6889 w 10179"/>
              <a:gd name="T77" fmla="*/ 2757 h 3091"/>
              <a:gd name="T78" fmla="*/ 7464 w 10179"/>
              <a:gd name="T79" fmla="*/ 2082 h 3091"/>
              <a:gd name="T80" fmla="*/ 7486 w 10179"/>
              <a:gd name="T81" fmla="*/ 584 h 3091"/>
              <a:gd name="T82" fmla="*/ 6337 w 10179"/>
              <a:gd name="T83" fmla="*/ 73 h 3091"/>
              <a:gd name="T84" fmla="*/ 5992 w 10179"/>
              <a:gd name="T85" fmla="*/ 204 h 3091"/>
              <a:gd name="T86" fmla="*/ 5683 w 10179"/>
              <a:gd name="T87" fmla="*/ 425 h 3091"/>
              <a:gd name="T88" fmla="*/ 4701 w 10179"/>
              <a:gd name="T89" fmla="*/ 1077 h 3091"/>
              <a:gd name="T90" fmla="*/ 4593 w 10179"/>
              <a:gd name="T91" fmla="*/ 1091 h 3091"/>
              <a:gd name="T92" fmla="*/ 4222 w 10179"/>
              <a:gd name="T93" fmla="*/ 1663 h 3091"/>
              <a:gd name="T94" fmla="*/ 4130 w 10179"/>
              <a:gd name="T95" fmla="*/ 2692 h 3091"/>
              <a:gd name="T96" fmla="*/ 4872 w 10179"/>
              <a:gd name="T97" fmla="*/ 2453 h 3091"/>
              <a:gd name="T98" fmla="*/ 5202 w 10179"/>
              <a:gd name="T99" fmla="*/ 1387 h 3091"/>
              <a:gd name="T100" fmla="*/ 4978 w 10179"/>
              <a:gd name="T101" fmla="*/ 567 h 3091"/>
              <a:gd name="T102" fmla="*/ 4138 w 10179"/>
              <a:gd name="T103" fmla="*/ 312 h 3091"/>
              <a:gd name="T104" fmla="*/ 3260 w 10179"/>
              <a:gd name="T105" fmla="*/ 636 h 3091"/>
              <a:gd name="T106" fmla="*/ 2260 w 10179"/>
              <a:gd name="T107" fmla="*/ 1689 h 3091"/>
              <a:gd name="T108" fmla="*/ 1827 w 10179"/>
              <a:gd name="T109" fmla="*/ 2866 h 3091"/>
              <a:gd name="T110" fmla="*/ 2331 w 10179"/>
              <a:gd name="T111" fmla="*/ 2896 h 3091"/>
              <a:gd name="T112" fmla="*/ 3063 w 10179"/>
              <a:gd name="T113" fmla="*/ 1773 h 3091"/>
              <a:gd name="T114" fmla="*/ 2897 w 10179"/>
              <a:gd name="T115" fmla="*/ 382 h 3091"/>
              <a:gd name="T116" fmla="*/ 1206 w 10179"/>
              <a:gd name="T117" fmla="*/ 582 h 3091"/>
              <a:gd name="T118" fmla="*/ 440 w 10179"/>
              <a:gd name="T119" fmla="*/ 1600 h 3091"/>
              <a:gd name="T120" fmla="*/ 86 w 10179"/>
              <a:gd name="T121" fmla="*/ 2803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179" h="3091">
                <a:moveTo>
                  <a:pt x="102" y="3091"/>
                </a:moveTo>
                <a:lnTo>
                  <a:pt x="86" y="3041"/>
                </a:lnTo>
                <a:lnTo>
                  <a:pt x="69" y="2991"/>
                </a:lnTo>
                <a:lnTo>
                  <a:pt x="52" y="2941"/>
                </a:lnTo>
                <a:lnTo>
                  <a:pt x="36" y="2891"/>
                </a:lnTo>
                <a:lnTo>
                  <a:pt x="31" y="2878"/>
                </a:lnTo>
                <a:lnTo>
                  <a:pt x="25" y="2861"/>
                </a:lnTo>
                <a:lnTo>
                  <a:pt x="20" y="2843"/>
                </a:lnTo>
                <a:lnTo>
                  <a:pt x="14" y="2826"/>
                </a:lnTo>
                <a:lnTo>
                  <a:pt x="9" y="2810"/>
                </a:lnTo>
                <a:lnTo>
                  <a:pt x="5" y="2797"/>
                </a:lnTo>
                <a:lnTo>
                  <a:pt x="3" y="2789"/>
                </a:lnTo>
                <a:lnTo>
                  <a:pt x="3" y="2788"/>
                </a:lnTo>
                <a:lnTo>
                  <a:pt x="2" y="2787"/>
                </a:lnTo>
                <a:cubicBezTo>
                  <a:pt x="1" y="2782"/>
                  <a:pt x="0" y="2776"/>
                  <a:pt x="1" y="2771"/>
                </a:cubicBezTo>
                <a:lnTo>
                  <a:pt x="15" y="2632"/>
                </a:lnTo>
                <a:lnTo>
                  <a:pt x="33" y="2493"/>
                </a:lnTo>
                <a:lnTo>
                  <a:pt x="43" y="2424"/>
                </a:lnTo>
                <a:lnTo>
                  <a:pt x="56" y="2356"/>
                </a:lnTo>
                <a:lnTo>
                  <a:pt x="70" y="2288"/>
                </a:lnTo>
                <a:lnTo>
                  <a:pt x="87" y="2221"/>
                </a:lnTo>
                <a:lnTo>
                  <a:pt x="105" y="2155"/>
                </a:lnTo>
                <a:lnTo>
                  <a:pt x="126" y="2089"/>
                </a:lnTo>
                <a:lnTo>
                  <a:pt x="149" y="2024"/>
                </a:lnTo>
                <a:lnTo>
                  <a:pt x="175" y="1959"/>
                </a:lnTo>
                <a:lnTo>
                  <a:pt x="204" y="1896"/>
                </a:lnTo>
                <a:lnTo>
                  <a:pt x="236" y="1833"/>
                </a:lnTo>
                <a:lnTo>
                  <a:pt x="272" y="1770"/>
                </a:lnTo>
                <a:lnTo>
                  <a:pt x="311" y="1709"/>
                </a:lnTo>
                <a:lnTo>
                  <a:pt x="307" y="1717"/>
                </a:lnTo>
                <a:lnTo>
                  <a:pt x="321" y="1675"/>
                </a:lnTo>
                <a:lnTo>
                  <a:pt x="337" y="1635"/>
                </a:lnTo>
                <a:lnTo>
                  <a:pt x="355" y="1598"/>
                </a:lnTo>
                <a:lnTo>
                  <a:pt x="375" y="1563"/>
                </a:lnTo>
                <a:lnTo>
                  <a:pt x="398" y="1529"/>
                </a:lnTo>
                <a:lnTo>
                  <a:pt x="424" y="1496"/>
                </a:lnTo>
                <a:lnTo>
                  <a:pt x="453" y="1464"/>
                </a:lnTo>
                <a:lnTo>
                  <a:pt x="487" y="1431"/>
                </a:lnTo>
                <a:lnTo>
                  <a:pt x="477" y="1448"/>
                </a:lnTo>
                <a:lnTo>
                  <a:pt x="497" y="1379"/>
                </a:lnTo>
                <a:lnTo>
                  <a:pt x="523" y="1311"/>
                </a:lnTo>
                <a:lnTo>
                  <a:pt x="555" y="1248"/>
                </a:lnTo>
                <a:lnTo>
                  <a:pt x="590" y="1188"/>
                </a:lnTo>
                <a:lnTo>
                  <a:pt x="628" y="1130"/>
                </a:lnTo>
                <a:lnTo>
                  <a:pt x="668" y="1074"/>
                </a:lnTo>
                <a:lnTo>
                  <a:pt x="711" y="1018"/>
                </a:lnTo>
                <a:lnTo>
                  <a:pt x="754" y="961"/>
                </a:lnTo>
                <a:lnTo>
                  <a:pt x="749" y="970"/>
                </a:lnTo>
                <a:lnTo>
                  <a:pt x="768" y="920"/>
                </a:lnTo>
                <a:lnTo>
                  <a:pt x="792" y="871"/>
                </a:lnTo>
                <a:lnTo>
                  <a:pt x="820" y="825"/>
                </a:lnTo>
                <a:lnTo>
                  <a:pt x="850" y="782"/>
                </a:lnTo>
                <a:lnTo>
                  <a:pt x="884" y="742"/>
                </a:lnTo>
                <a:lnTo>
                  <a:pt x="919" y="705"/>
                </a:lnTo>
                <a:lnTo>
                  <a:pt x="957" y="670"/>
                </a:lnTo>
                <a:lnTo>
                  <a:pt x="997" y="637"/>
                </a:lnTo>
                <a:lnTo>
                  <a:pt x="1038" y="606"/>
                </a:lnTo>
                <a:lnTo>
                  <a:pt x="1079" y="576"/>
                </a:lnTo>
                <a:lnTo>
                  <a:pt x="1165" y="520"/>
                </a:lnTo>
                <a:lnTo>
                  <a:pt x="1250" y="465"/>
                </a:lnTo>
                <a:lnTo>
                  <a:pt x="1334" y="410"/>
                </a:lnTo>
                <a:lnTo>
                  <a:pt x="1408" y="361"/>
                </a:lnTo>
                <a:lnTo>
                  <a:pt x="1481" y="312"/>
                </a:lnTo>
                <a:lnTo>
                  <a:pt x="1555" y="265"/>
                </a:lnTo>
                <a:lnTo>
                  <a:pt x="1629" y="219"/>
                </a:lnTo>
                <a:lnTo>
                  <a:pt x="1705" y="176"/>
                </a:lnTo>
                <a:lnTo>
                  <a:pt x="1784" y="136"/>
                </a:lnTo>
                <a:lnTo>
                  <a:pt x="1867" y="100"/>
                </a:lnTo>
                <a:lnTo>
                  <a:pt x="1955" y="69"/>
                </a:lnTo>
                <a:cubicBezTo>
                  <a:pt x="1960" y="67"/>
                  <a:pt x="1965" y="66"/>
                  <a:pt x="1970" y="67"/>
                </a:cubicBezTo>
                <a:lnTo>
                  <a:pt x="2021" y="71"/>
                </a:lnTo>
                <a:lnTo>
                  <a:pt x="2071" y="76"/>
                </a:lnTo>
                <a:lnTo>
                  <a:pt x="2166" y="86"/>
                </a:lnTo>
                <a:lnTo>
                  <a:pt x="2258" y="98"/>
                </a:lnTo>
                <a:lnTo>
                  <a:pt x="2348" y="111"/>
                </a:lnTo>
                <a:lnTo>
                  <a:pt x="2437" y="126"/>
                </a:lnTo>
                <a:lnTo>
                  <a:pt x="2527" y="140"/>
                </a:lnTo>
                <a:lnTo>
                  <a:pt x="2619" y="156"/>
                </a:lnTo>
                <a:lnTo>
                  <a:pt x="2715" y="171"/>
                </a:lnTo>
                <a:cubicBezTo>
                  <a:pt x="2720" y="172"/>
                  <a:pt x="2725" y="174"/>
                  <a:pt x="2729" y="177"/>
                </a:cubicBezTo>
                <a:lnTo>
                  <a:pt x="2785" y="213"/>
                </a:lnTo>
                <a:lnTo>
                  <a:pt x="2839" y="249"/>
                </a:lnTo>
                <a:lnTo>
                  <a:pt x="2891" y="284"/>
                </a:lnTo>
                <a:lnTo>
                  <a:pt x="2942" y="322"/>
                </a:lnTo>
                <a:lnTo>
                  <a:pt x="2990" y="364"/>
                </a:lnTo>
                <a:lnTo>
                  <a:pt x="3014" y="388"/>
                </a:lnTo>
                <a:lnTo>
                  <a:pt x="3036" y="412"/>
                </a:lnTo>
                <a:lnTo>
                  <a:pt x="3057" y="438"/>
                </a:lnTo>
                <a:lnTo>
                  <a:pt x="3077" y="466"/>
                </a:lnTo>
                <a:lnTo>
                  <a:pt x="3095" y="496"/>
                </a:lnTo>
                <a:lnTo>
                  <a:pt x="3113" y="528"/>
                </a:lnTo>
                <a:lnTo>
                  <a:pt x="3131" y="571"/>
                </a:lnTo>
                <a:lnTo>
                  <a:pt x="3147" y="615"/>
                </a:lnTo>
                <a:lnTo>
                  <a:pt x="3160" y="659"/>
                </a:lnTo>
                <a:lnTo>
                  <a:pt x="3171" y="703"/>
                </a:lnTo>
                <a:lnTo>
                  <a:pt x="3194" y="790"/>
                </a:lnTo>
                <a:lnTo>
                  <a:pt x="3206" y="832"/>
                </a:lnTo>
                <a:lnTo>
                  <a:pt x="3219" y="871"/>
                </a:lnTo>
                <a:cubicBezTo>
                  <a:pt x="3221" y="876"/>
                  <a:pt x="3222" y="880"/>
                  <a:pt x="3221" y="885"/>
                </a:cubicBezTo>
                <a:lnTo>
                  <a:pt x="3213" y="1070"/>
                </a:lnTo>
                <a:lnTo>
                  <a:pt x="3206" y="1256"/>
                </a:lnTo>
                <a:lnTo>
                  <a:pt x="3197" y="1442"/>
                </a:lnTo>
                <a:lnTo>
                  <a:pt x="3191" y="1535"/>
                </a:lnTo>
                <a:lnTo>
                  <a:pt x="3184" y="1628"/>
                </a:lnTo>
                <a:lnTo>
                  <a:pt x="3179" y="1667"/>
                </a:lnTo>
                <a:lnTo>
                  <a:pt x="3171" y="1705"/>
                </a:lnTo>
                <a:lnTo>
                  <a:pt x="3159" y="1740"/>
                </a:lnTo>
                <a:lnTo>
                  <a:pt x="3146" y="1774"/>
                </a:lnTo>
                <a:lnTo>
                  <a:pt x="3130" y="1806"/>
                </a:lnTo>
                <a:lnTo>
                  <a:pt x="3113" y="1836"/>
                </a:lnTo>
                <a:lnTo>
                  <a:pt x="3077" y="1892"/>
                </a:lnTo>
                <a:lnTo>
                  <a:pt x="3039" y="1947"/>
                </a:lnTo>
                <a:lnTo>
                  <a:pt x="3003" y="2000"/>
                </a:lnTo>
                <a:lnTo>
                  <a:pt x="2987" y="2027"/>
                </a:lnTo>
                <a:lnTo>
                  <a:pt x="2972" y="2054"/>
                </a:lnTo>
                <a:lnTo>
                  <a:pt x="2959" y="2083"/>
                </a:lnTo>
                <a:lnTo>
                  <a:pt x="2948" y="2113"/>
                </a:lnTo>
                <a:lnTo>
                  <a:pt x="2927" y="2173"/>
                </a:lnTo>
                <a:lnTo>
                  <a:pt x="2901" y="2232"/>
                </a:lnTo>
                <a:lnTo>
                  <a:pt x="2873" y="2289"/>
                </a:lnTo>
                <a:lnTo>
                  <a:pt x="2843" y="2343"/>
                </a:lnTo>
                <a:lnTo>
                  <a:pt x="2811" y="2396"/>
                </a:lnTo>
                <a:lnTo>
                  <a:pt x="2777" y="2449"/>
                </a:lnTo>
                <a:lnTo>
                  <a:pt x="2742" y="2503"/>
                </a:lnTo>
                <a:lnTo>
                  <a:pt x="2707" y="2558"/>
                </a:lnTo>
                <a:lnTo>
                  <a:pt x="2675" y="2607"/>
                </a:lnTo>
                <a:lnTo>
                  <a:pt x="2640" y="2658"/>
                </a:lnTo>
                <a:lnTo>
                  <a:pt x="2604" y="2708"/>
                </a:lnTo>
                <a:lnTo>
                  <a:pt x="2566" y="2759"/>
                </a:lnTo>
                <a:lnTo>
                  <a:pt x="2526" y="2808"/>
                </a:lnTo>
                <a:lnTo>
                  <a:pt x="2485" y="2855"/>
                </a:lnTo>
                <a:lnTo>
                  <a:pt x="2441" y="2899"/>
                </a:lnTo>
                <a:lnTo>
                  <a:pt x="2397" y="2940"/>
                </a:lnTo>
                <a:lnTo>
                  <a:pt x="2377" y="2955"/>
                </a:lnTo>
                <a:lnTo>
                  <a:pt x="2355" y="2970"/>
                </a:lnTo>
                <a:lnTo>
                  <a:pt x="2331" y="2984"/>
                </a:lnTo>
                <a:lnTo>
                  <a:pt x="2306" y="2997"/>
                </a:lnTo>
                <a:lnTo>
                  <a:pt x="2254" y="3020"/>
                </a:lnTo>
                <a:lnTo>
                  <a:pt x="2202" y="3041"/>
                </a:lnTo>
                <a:lnTo>
                  <a:pt x="2177" y="3050"/>
                </a:lnTo>
                <a:lnTo>
                  <a:pt x="2154" y="3058"/>
                </a:lnTo>
                <a:lnTo>
                  <a:pt x="2133" y="3065"/>
                </a:lnTo>
                <a:lnTo>
                  <a:pt x="2115" y="3071"/>
                </a:lnTo>
                <a:lnTo>
                  <a:pt x="2099" y="3076"/>
                </a:lnTo>
                <a:lnTo>
                  <a:pt x="2088" y="3079"/>
                </a:lnTo>
                <a:lnTo>
                  <a:pt x="2080" y="3081"/>
                </a:lnTo>
                <a:lnTo>
                  <a:pt x="2078" y="3082"/>
                </a:lnTo>
                <a:cubicBezTo>
                  <a:pt x="2071" y="3084"/>
                  <a:pt x="2065" y="3084"/>
                  <a:pt x="2058" y="3082"/>
                </a:cubicBezTo>
                <a:lnTo>
                  <a:pt x="2023" y="3073"/>
                </a:lnTo>
                <a:lnTo>
                  <a:pt x="1989" y="3064"/>
                </a:lnTo>
                <a:lnTo>
                  <a:pt x="1957" y="3053"/>
                </a:lnTo>
                <a:lnTo>
                  <a:pt x="1927" y="3041"/>
                </a:lnTo>
                <a:lnTo>
                  <a:pt x="1899" y="3028"/>
                </a:lnTo>
                <a:lnTo>
                  <a:pt x="1872" y="3012"/>
                </a:lnTo>
                <a:lnTo>
                  <a:pt x="1848" y="2996"/>
                </a:lnTo>
                <a:lnTo>
                  <a:pt x="1825" y="2978"/>
                </a:lnTo>
                <a:lnTo>
                  <a:pt x="1804" y="2957"/>
                </a:lnTo>
                <a:lnTo>
                  <a:pt x="1784" y="2935"/>
                </a:lnTo>
                <a:lnTo>
                  <a:pt x="1766" y="2910"/>
                </a:lnTo>
                <a:lnTo>
                  <a:pt x="1749" y="2883"/>
                </a:lnTo>
                <a:lnTo>
                  <a:pt x="1734" y="2854"/>
                </a:lnTo>
                <a:lnTo>
                  <a:pt x="1720" y="2823"/>
                </a:lnTo>
                <a:lnTo>
                  <a:pt x="1707" y="2790"/>
                </a:lnTo>
                <a:lnTo>
                  <a:pt x="1694" y="2754"/>
                </a:lnTo>
                <a:cubicBezTo>
                  <a:pt x="1693" y="2749"/>
                  <a:pt x="1692" y="2744"/>
                  <a:pt x="1692" y="2739"/>
                </a:cubicBezTo>
                <a:lnTo>
                  <a:pt x="1700" y="2638"/>
                </a:lnTo>
                <a:lnTo>
                  <a:pt x="1706" y="2538"/>
                </a:lnTo>
                <a:lnTo>
                  <a:pt x="1713" y="2435"/>
                </a:lnTo>
                <a:lnTo>
                  <a:pt x="1719" y="2384"/>
                </a:lnTo>
                <a:lnTo>
                  <a:pt x="1726" y="2332"/>
                </a:lnTo>
                <a:lnTo>
                  <a:pt x="1737" y="2281"/>
                </a:lnTo>
                <a:lnTo>
                  <a:pt x="1752" y="2231"/>
                </a:lnTo>
                <a:lnTo>
                  <a:pt x="1772" y="2181"/>
                </a:lnTo>
                <a:lnTo>
                  <a:pt x="1795" y="2132"/>
                </a:lnTo>
                <a:lnTo>
                  <a:pt x="1822" y="2084"/>
                </a:lnTo>
                <a:lnTo>
                  <a:pt x="1851" y="2038"/>
                </a:lnTo>
                <a:lnTo>
                  <a:pt x="1883" y="1992"/>
                </a:lnTo>
                <a:lnTo>
                  <a:pt x="1917" y="1947"/>
                </a:lnTo>
                <a:lnTo>
                  <a:pt x="1952" y="1904"/>
                </a:lnTo>
                <a:lnTo>
                  <a:pt x="1989" y="1862"/>
                </a:lnTo>
                <a:lnTo>
                  <a:pt x="2063" y="1782"/>
                </a:lnTo>
                <a:lnTo>
                  <a:pt x="2137" y="1706"/>
                </a:lnTo>
                <a:lnTo>
                  <a:pt x="2173" y="1670"/>
                </a:lnTo>
                <a:lnTo>
                  <a:pt x="2207" y="1636"/>
                </a:lnTo>
                <a:lnTo>
                  <a:pt x="2199" y="1648"/>
                </a:lnTo>
                <a:lnTo>
                  <a:pt x="2215" y="1610"/>
                </a:lnTo>
                <a:lnTo>
                  <a:pt x="2235" y="1569"/>
                </a:lnTo>
                <a:lnTo>
                  <a:pt x="2257" y="1530"/>
                </a:lnTo>
                <a:lnTo>
                  <a:pt x="2281" y="1492"/>
                </a:lnTo>
                <a:lnTo>
                  <a:pt x="2308" y="1454"/>
                </a:lnTo>
                <a:lnTo>
                  <a:pt x="2336" y="1417"/>
                </a:lnTo>
                <a:lnTo>
                  <a:pt x="2397" y="1347"/>
                </a:lnTo>
                <a:lnTo>
                  <a:pt x="2461" y="1279"/>
                </a:lnTo>
                <a:lnTo>
                  <a:pt x="2526" y="1215"/>
                </a:lnTo>
                <a:lnTo>
                  <a:pt x="2589" y="1153"/>
                </a:lnTo>
                <a:lnTo>
                  <a:pt x="2649" y="1094"/>
                </a:lnTo>
                <a:lnTo>
                  <a:pt x="2703" y="1043"/>
                </a:lnTo>
                <a:lnTo>
                  <a:pt x="2758" y="994"/>
                </a:lnTo>
                <a:lnTo>
                  <a:pt x="2813" y="948"/>
                </a:lnTo>
                <a:lnTo>
                  <a:pt x="2868" y="903"/>
                </a:lnTo>
                <a:lnTo>
                  <a:pt x="2923" y="859"/>
                </a:lnTo>
                <a:lnTo>
                  <a:pt x="2978" y="815"/>
                </a:lnTo>
                <a:lnTo>
                  <a:pt x="3033" y="769"/>
                </a:lnTo>
                <a:lnTo>
                  <a:pt x="3088" y="722"/>
                </a:lnTo>
                <a:lnTo>
                  <a:pt x="3107" y="702"/>
                </a:lnTo>
                <a:lnTo>
                  <a:pt x="3125" y="680"/>
                </a:lnTo>
                <a:lnTo>
                  <a:pt x="3162" y="631"/>
                </a:lnTo>
                <a:lnTo>
                  <a:pt x="3184" y="606"/>
                </a:lnTo>
                <a:lnTo>
                  <a:pt x="3208" y="582"/>
                </a:lnTo>
                <a:lnTo>
                  <a:pt x="3235" y="561"/>
                </a:lnTo>
                <a:cubicBezTo>
                  <a:pt x="3237" y="560"/>
                  <a:pt x="3238" y="559"/>
                  <a:pt x="3240" y="558"/>
                </a:cubicBezTo>
                <a:lnTo>
                  <a:pt x="3253" y="552"/>
                </a:lnTo>
                <a:lnTo>
                  <a:pt x="3270" y="544"/>
                </a:lnTo>
                <a:lnTo>
                  <a:pt x="3407" y="497"/>
                </a:lnTo>
                <a:lnTo>
                  <a:pt x="3541" y="452"/>
                </a:lnTo>
                <a:lnTo>
                  <a:pt x="3676" y="410"/>
                </a:lnTo>
                <a:lnTo>
                  <a:pt x="3746" y="390"/>
                </a:lnTo>
                <a:lnTo>
                  <a:pt x="3816" y="372"/>
                </a:lnTo>
                <a:lnTo>
                  <a:pt x="3804" y="378"/>
                </a:lnTo>
                <a:lnTo>
                  <a:pt x="3829" y="361"/>
                </a:lnTo>
                <a:lnTo>
                  <a:pt x="3851" y="343"/>
                </a:lnTo>
                <a:lnTo>
                  <a:pt x="3877" y="325"/>
                </a:lnTo>
                <a:lnTo>
                  <a:pt x="3908" y="309"/>
                </a:lnTo>
                <a:lnTo>
                  <a:pt x="3924" y="302"/>
                </a:lnTo>
                <a:lnTo>
                  <a:pt x="3940" y="296"/>
                </a:lnTo>
                <a:lnTo>
                  <a:pt x="3973" y="284"/>
                </a:lnTo>
                <a:lnTo>
                  <a:pt x="4008" y="272"/>
                </a:lnTo>
                <a:lnTo>
                  <a:pt x="4042" y="262"/>
                </a:lnTo>
                <a:lnTo>
                  <a:pt x="4072" y="253"/>
                </a:lnTo>
                <a:lnTo>
                  <a:pt x="4085" y="249"/>
                </a:lnTo>
                <a:lnTo>
                  <a:pt x="4097" y="245"/>
                </a:lnTo>
                <a:lnTo>
                  <a:pt x="4107" y="243"/>
                </a:lnTo>
                <a:lnTo>
                  <a:pt x="4114" y="241"/>
                </a:lnTo>
                <a:lnTo>
                  <a:pt x="4118" y="239"/>
                </a:lnTo>
                <a:lnTo>
                  <a:pt x="4118" y="239"/>
                </a:lnTo>
                <a:cubicBezTo>
                  <a:pt x="4122" y="238"/>
                  <a:pt x="4127" y="237"/>
                  <a:pt x="4132" y="238"/>
                </a:cubicBezTo>
                <a:lnTo>
                  <a:pt x="4208" y="241"/>
                </a:lnTo>
                <a:lnTo>
                  <a:pt x="4284" y="244"/>
                </a:lnTo>
                <a:lnTo>
                  <a:pt x="4436" y="248"/>
                </a:lnTo>
                <a:lnTo>
                  <a:pt x="4513" y="251"/>
                </a:lnTo>
                <a:lnTo>
                  <a:pt x="4589" y="255"/>
                </a:lnTo>
                <a:lnTo>
                  <a:pt x="4666" y="262"/>
                </a:lnTo>
                <a:lnTo>
                  <a:pt x="4743" y="271"/>
                </a:lnTo>
                <a:lnTo>
                  <a:pt x="4770" y="277"/>
                </a:lnTo>
                <a:cubicBezTo>
                  <a:pt x="4772" y="278"/>
                  <a:pt x="4773" y="279"/>
                  <a:pt x="4775" y="279"/>
                </a:cubicBezTo>
                <a:lnTo>
                  <a:pt x="4799" y="289"/>
                </a:lnTo>
                <a:lnTo>
                  <a:pt x="4826" y="304"/>
                </a:lnTo>
                <a:lnTo>
                  <a:pt x="4853" y="321"/>
                </a:lnTo>
                <a:lnTo>
                  <a:pt x="4878" y="342"/>
                </a:lnTo>
                <a:lnTo>
                  <a:pt x="4902" y="363"/>
                </a:lnTo>
                <a:lnTo>
                  <a:pt x="4946" y="407"/>
                </a:lnTo>
                <a:lnTo>
                  <a:pt x="4966" y="430"/>
                </a:lnTo>
                <a:lnTo>
                  <a:pt x="4984" y="451"/>
                </a:lnTo>
                <a:lnTo>
                  <a:pt x="5000" y="471"/>
                </a:lnTo>
                <a:lnTo>
                  <a:pt x="5013" y="488"/>
                </a:lnTo>
                <a:lnTo>
                  <a:pt x="5024" y="503"/>
                </a:lnTo>
                <a:lnTo>
                  <a:pt x="5033" y="514"/>
                </a:lnTo>
                <a:lnTo>
                  <a:pt x="5038" y="522"/>
                </a:lnTo>
                <a:lnTo>
                  <a:pt x="5040" y="524"/>
                </a:lnTo>
                <a:cubicBezTo>
                  <a:pt x="5041" y="527"/>
                  <a:pt x="5043" y="530"/>
                  <a:pt x="5044" y="533"/>
                </a:cubicBezTo>
                <a:lnTo>
                  <a:pt x="5052" y="554"/>
                </a:lnTo>
                <a:lnTo>
                  <a:pt x="5061" y="575"/>
                </a:lnTo>
                <a:lnTo>
                  <a:pt x="5084" y="623"/>
                </a:lnTo>
                <a:lnTo>
                  <a:pt x="5111" y="672"/>
                </a:lnTo>
                <a:lnTo>
                  <a:pt x="5139" y="720"/>
                </a:lnTo>
                <a:lnTo>
                  <a:pt x="5152" y="742"/>
                </a:lnTo>
                <a:lnTo>
                  <a:pt x="5165" y="763"/>
                </a:lnTo>
                <a:lnTo>
                  <a:pt x="5176" y="781"/>
                </a:lnTo>
                <a:lnTo>
                  <a:pt x="5187" y="798"/>
                </a:lnTo>
                <a:lnTo>
                  <a:pt x="5195" y="811"/>
                </a:lnTo>
                <a:lnTo>
                  <a:pt x="5201" y="821"/>
                </a:lnTo>
                <a:lnTo>
                  <a:pt x="5206" y="828"/>
                </a:lnTo>
                <a:lnTo>
                  <a:pt x="5207" y="829"/>
                </a:lnTo>
                <a:cubicBezTo>
                  <a:pt x="5209" y="833"/>
                  <a:pt x="5211" y="838"/>
                  <a:pt x="5212" y="843"/>
                </a:cubicBezTo>
                <a:lnTo>
                  <a:pt x="5219" y="877"/>
                </a:lnTo>
                <a:lnTo>
                  <a:pt x="5226" y="914"/>
                </a:lnTo>
                <a:lnTo>
                  <a:pt x="5232" y="954"/>
                </a:lnTo>
                <a:lnTo>
                  <a:pt x="5239" y="995"/>
                </a:lnTo>
                <a:lnTo>
                  <a:pt x="5246" y="1039"/>
                </a:lnTo>
                <a:lnTo>
                  <a:pt x="5252" y="1084"/>
                </a:lnTo>
                <a:lnTo>
                  <a:pt x="5257" y="1131"/>
                </a:lnTo>
                <a:lnTo>
                  <a:pt x="5262" y="1179"/>
                </a:lnTo>
                <a:lnTo>
                  <a:pt x="5271" y="1279"/>
                </a:lnTo>
                <a:lnTo>
                  <a:pt x="5276" y="1383"/>
                </a:lnTo>
                <a:lnTo>
                  <a:pt x="5278" y="1489"/>
                </a:lnTo>
                <a:lnTo>
                  <a:pt x="5275" y="1596"/>
                </a:lnTo>
                <a:lnTo>
                  <a:pt x="5268" y="1702"/>
                </a:lnTo>
                <a:lnTo>
                  <a:pt x="5261" y="1754"/>
                </a:lnTo>
                <a:lnTo>
                  <a:pt x="5254" y="1806"/>
                </a:lnTo>
                <a:lnTo>
                  <a:pt x="5245" y="1856"/>
                </a:lnTo>
                <a:lnTo>
                  <a:pt x="5233" y="1906"/>
                </a:lnTo>
                <a:lnTo>
                  <a:pt x="5220" y="1954"/>
                </a:lnTo>
                <a:lnTo>
                  <a:pt x="5205" y="2001"/>
                </a:lnTo>
                <a:lnTo>
                  <a:pt x="5188" y="2046"/>
                </a:lnTo>
                <a:lnTo>
                  <a:pt x="5169" y="2089"/>
                </a:lnTo>
                <a:lnTo>
                  <a:pt x="5147" y="2131"/>
                </a:lnTo>
                <a:lnTo>
                  <a:pt x="5123" y="2170"/>
                </a:lnTo>
                <a:lnTo>
                  <a:pt x="5096" y="2207"/>
                </a:lnTo>
                <a:lnTo>
                  <a:pt x="5067" y="2241"/>
                </a:lnTo>
                <a:lnTo>
                  <a:pt x="5034" y="2272"/>
                </a:lnTo>
                <a:lnTo>
                  <a:pt x="4999" y="2300"/>
                </a:lnTo>
                <a:lnTo>
                  <a:pt x="5011" y="2283"/>
                </a:lnTo>
                <a:lnTo>
                  <a:pt x="5002" y="2308"/>
                </a:lnTo>
                <a:lnTo>
                  <a:pt x="4995" y="2332"/>
                </a:lnTo>
                <a:lnTo>
                  <a:pt x="4981" y="2384"/>
                </a:lnTo>
                <a:lnTo>
                  <a:pt x="4973" y="2410"/>
                </a:lnTo>
                <a:lnTo>
                  <a:pt x="4963" y="2437"/>
                </a:lnTo>
                <a:lnTo>
                  <a:pt x="4952" y="2463"/>
                </a:lnTo>
                <a:lnTo>
                  <a:pt x="4937" y="2489"/>
                </a:lnTo>
                <a:lnTo>
                  <a:pt x="4915" y="2522"/>
                </a:lnTo>
                <a:lnTo>
                  <a:pt x="4889" y="2552"/>
                </a:lnTo>
                <a:lnTo>
                  <a:pt x="4862" y="2582"/>
                </a:lnTo>
                <a:lnTo>
                  <a:pt x="4833" y="2609"/>
                </a:lnTo>
                <a:lnTo>
                  <a:pt x="4802" y="2636"/>
                </a:lnTo>
                <a:lnTo>
                  <a:pt x="4770" y="2661"/>
                </a:lnTo>
                <a:lnTo>
                  <a:pt x="4702" y="2708"/>
                </a:lnTo>
                <a:lnTo>
                  <a:pt x="4630" y="2750"/>
                </a:lnTo>
                <a:lnTo>
                  <a:pt x="4557" y="2787"/>
                </a:lnTo>
                <a:lnTo>
                  <a:pt x="4484" y="2818"/>
                </a:lnTo>
                <a:lnTo>
                  <a:pt x="4413" y="2844"/>
                </a:lnTo>
                <a:cubicBezTo>
                  <a:pt x="4408" y="2846"/>
                  <a:pt x="4402" y="2846"/>
                  <a:pt x="4396" y="2846"/>
                </a:cubicBezTo>
                <a:lnTo>
                  <a:pt x="4366" y="2842"/>
                </a:lnTo>
                <a:lnTo>
                  <a:pt x="4338" y="2840"/>
                </a:lnTo>
                <a:lnTo>
                  <a:pt x="4277" y="2837"/>
                </a:lnTo>
                <a:lnTo>
                  <a:pt x="4245" y="2834"/>
                </a:lnTo>
                <a:lnTo>
                  <a:pt x="4213" y="2830"/>
                </a:lnTo>
                <a:lnTo>
                  <a:pt x="4181" y="2822"/>
                </a:lnTo>
                <a:lnTo>
                  <a:pt x="4149" y="2810"/>
                </a:lnTo>
                <a:cubicBezTo>
                  <a:pt x="4147" y="2809"/>
                  <a:pt x="4145" y="2808"/>
                  <a:pt x="4143" y="2807"/>
                </a:cubicBezTo>
                <a:lnTo>
                  <a:pt x="4126" y="2796"/>
                </a:lnTo>
                <a:cubicBezTo>
                  <a:pt x="4125" y="2795"/>
                  <a:pt x="4123" y="2794"/>
                  <a:pt x="4122" y="2793"/>
                </a:cubicBezTo>
                <a:lnTo>
                  <a:pt x="4106" y="2779"/>
                </a:lnTo>
                <a:lnTo>
                  <a:pt x="4087" y="2759"/>
                </a:lnTo>
                <a:lnTo>
                  <a:pt x="4070" y="2738"/>
                </a:lnTo>
                <a:lnTo>
                  <a:pt x="4055" y="2714"/>
                </a:lnTo>
                <a:lnTo>
                  <a:pt x="4040" y="2689"/>
                </a:lnTo>
                <a:lnTo>
                  <a:pt x="4014" y="2638"/>
                </a:lnTo>
                <a:lnTo>
                  <a:pt x="3989" y="2585"/>
                </a:lnTo>
                <a:lnTo>
                  <a:pt x="3967" y="2534"/>
                </a:lnTo>
                <a:lnTo>
                  <a:pt x="3956" y="2511"/>
                </a:lnTo>
                <a:lnTo>
                  <a:pt x="3946" y="2490"/>
                </a:lnTo>
                <a:lnTo>
                  <a:pt x="3936" y="2472"/>
                </a:lnTo>
                <a:lnTo>
                  <a:pt x="3927" y="2457"/>
                </a:lnTo>
                <a:cubicBezTo>
                  <a:pt x="3925" y="2453"/>
                  <a:pt x="3923" y="2449"/>
                  <a:pt x="3922" y="2445"/>
                </a:cubicBezTo>
                <a:lnTo>
                  <a:pt x="3908" y="2380"/>
                </a:lnTo>
                <a:lnTo>
                  <a:pt x="3899" y="2314"/>
                </a:lnTo>
                <a:lnTo>
                  <a:pt x="3895" y="2251"/>
                </a:lnTo>
                <a:lnTo>
                  <a:pt x="3896" y="2190"/>
                </a:lnTo>
                <a:lnTo>
                  <a:pt x="3903" y="2131"/>
                </a:lnTo>
                <a:lnTo>
                  <a:pt x="3914" y="2075"/>
                </a:lnTo>
                <a:lnTo>
                  <a:pt x="3929" y="2019"/>
                </a:lnTo>
                <a:lnTo>
                  <a:pt x="3948" y="1966"/>
                </a:lnTo>
                <a:lnTo>
                  <a:pt x="3971" y="1914"/>
                </a:lnTo>
                <a:lnTo>
                  <a:pt x="3997" y="1863"/>
                </a:lnTo>
                <a:lnTo>
                  <a:pt x="4025" y="1813"/>
                </a:lnTo>
                <a:lnTo>
                  <a:pt x="4057" y="1764"/>
                </a:lnTo>
                <a:lnTo>
                  <a:pt x="4090" y="1715"/>
                </a:lnTo>
                <a:lnTo>
                  <a:pt x="4125" y="1667"/>
                </a:lnTo>
                <a:lnTo>
                  <a:pt x="4162" y="1618"/>
                </a:lnTo>
                <a:lnTo>
                  <a:pt x="4200" y="1569"/>
                </a:lnTo>
                <a:lnTo>
                  <a:pt x="4214" y="1550"/>
                </a:lnTo>
                <a:lnTo>
                  <a:pt x="4229" y="1529"/>
                </a:lnTo>
                <a:lnTo>
                  <a:pt x="4245" y="1505"/>
                </a:lnTo>
                <a:lnTo>
                  <a:pt x="4262" y="1480"/>
                </a:lnTo>
                <a:lnTo>
                  <a:pt x="4297" y="1426"/>
                </a:lnTo>
                <a:lnTo>
                  <a:pt x="4333" y="1368"/>
                </a:lnTo>
                <a:lnTo>
                  <a:pt x="4370" y="1310"/>
                </a:lnTo>
                <a:lnTo>
                  <a:pt x="4405" y="1256"/>
                </a:lnTo>
                <a:lnTo>
                  <a:pt x="4423" y="1230"/>
                </a:lnTo>
                <a:lnTo>
                  <a:pt x="4440" y="1206"/>
                </a:lnTo>
                <a:lnTo>
                  <a:pt x="4456" y="1184"/>
                </a:lnTo>
                <a:lnTo>
                  <a:pt x="4471" y="1164"/>
                </a:lnTo>
                <a:lnTo>
                  <a:pt x="4497" y="1134"/>
                </a:lnTo>
                <a:lnTo>
                  <a:pt x="4519" y="1109"/>
                </a:lnTo>
                <a:lnTo>
                  <a:pt x="4538" y="1087"/>
                </a:lnTo>
                <a:lnTo>
                  <a:pt x="4554" y="1071"/>
                </a:lnTo>
                <a:lnTo>
                  <a:pt x="4567" y="1057"/>
                </a:lnTo>
                <a:lnTo>
                  <a:pt x="4578" y="1047"/>
                </a:lnTo>
                <a:lnTo>
                  <a:pt x="4588" y="1039"/>
                </a:lnTo>
                <a:cubicBezTo>
                  <a:pt x="4589" y="1038"/>
                  <a:pt x="4591" y="1037"/>
                  <a:pt x="4592" y="1036"/>
                </a:cubicBezTo>
                <a:lnTo>
                  <a:pt x="4598" y="1033"/>
                </a:lnTo>
                <a:cubicBezTo>
                  <a:pt x="4601" y="1031"/>
                  <a:pt x="4605" y="1030"/>
                  <a:pt x="4608" y="1029"/>
                </a:cubicBezTo>
                <a:lnTo>
                  <a:pt x="4612" y="1028"/>
                </a:lnTo>
                <a:cubicBezTo>
                  <a:pt x="4624" y="1025"/>
                  <a:pt x="4637" y="1029"/>
                  <a:pt x="4646" y="1038"/>
                </a:cubicBezTo>
                <a:lnTo>
                  <a:pt x="4648" y="1040"/>
                </a:lnTo>
                <a:cubicBezTo>
                  <a:pt x="4655" y="1047"/>
                  <a:pt x="4659" y="1057"/>
                  <a:pt x="4659" y="1066"/>
                </a:cubicBezTo>
                <a:lnTo>
                  <a:pt x="4659" y="1070"/>
                </a:lnTo>
                <a:cubicBezTo>
                  <a:pt x="4659" y="1073"/>
                  <a:pt x="4659" y="1075"/>
                  <a:pt x="4658" y="1077"/>
                </a:cubicBezTo>
                <a:lnTo>
                  <a:pt x="4657" y="1082"/>
                </a:lnTo>
                <a:cubicBezTo>
                  <a:pt x="4657" y="1084"/>
                  <a:pt x="4656" y="1086"/>
                  <a:pt x="4656" y="1088"/>
                </a:cubicBezTo>
                <a:lnTo>
                  <a:pt x="4651" y="1102"/>
                </a:lnTo>
                <a:lnTo>
                  <a:pt x="4642" y="1122"/>
                </a:lnTo>
                <a:lnTo>
                  <a:pt x="4633" y="1140"/>
                </a:lnTo>
                <a:lnTo>
                  <a:pt x="4627" y="1155"/>
                </a:lnTo>
                <a:lnTo>
                  <a:pt x="4624" y="1161"/>
                </a:lnTo>
                <a:lnTo>
                  <a:pt x="4624" y="1162"/>
                </a:lnTo>
                <a:lnTo>
                  <a:pt x="4624" y="1163"/>
                </a:lnTo>
                <a:lnTo>
                  <a:pt x="4614" y="1128"/>
                </a:lnTo>
                <a:lnTo>
                  <a:pt x="4615" y="1129"/>
                </a:lnTo>
                <a:lnTo>
                  <a:pt x="4572" y="1122"/>
                </a:lnTo>
                <a:lnTo>
                  <a:pt x="4574" y="1120"/>
                </a:lnTo>
                <a:lnTo>
                  <a:pt x="4566" y="1126"/>
                </a:lnTo>
                <a:lnTo>
                  <a:pt x="4570" y="1122"/>
                </a:lnTo>
                <a:lnTo>
                  <a:pt x="4573" y="1118"/>
                </a:lnTo>
                <a:lnTo>
                  <a:pt x="4581" y="1109"/>
                </a:lnTo>
                <a:lnTo>
                  <a:pt x="4592" y="1096"/>
                </a:lnTo>
                <a:lnTo>
                  <a:pt x="4605" y="1079"/>
                </a:lnTo>
                <a:lnTo>
                  <a:pt x="4622" y="1058"/>
                </a:lnTo>
                <a:lnTo>
                  <a:pt x="4642" y="1031"/>
                </a:lnTo>
                <a:lnTo>
                  <a:pt x="4657" y="1007"/>
                </a:lnTo>
                <a:lnTo>
                  <a:pt x="4671" y="983"/>
                </a:lnTo>
                <a:lnTo>
                  <a:pt x="4698" y="928"/>
                </a:lnTo>
                <a:lnTo>
                  <a:pt x="4714" y="899"/>
                </a:lnTo>
                <a:lnTo>
                  <a:pt x="4731" y="872"/>
                </a:lnTo>
                <a:lnTo>
                  <a:pt x="4753" y="845"/>
                </a:lnTo>
                <a:cubicBezTo>
                  <a:pt x="4755" y="843"/>
                  <a:pt x="4756" y="842"/>
                  <a:pt x="4758" y="841"/>
                </a:cubicBezTo>
                <a:lnTo>
                  <a:pt x="4780" y="821"/>
                </a:lnTo>
                <a:lnTo>
                  <a:pt x="4862" y="764"/>
                </a:lnTo>
                <a:lnTo>
                  <a:pt x="4937" y="710"/>
                </a:lnTo>
                <a:lnTo>
                  <a:pt x="5012" y="656"/>
                </a:lnTo>
                <a:lnTo>
                  <a:pt x="5087" y="604"/>
                </a:lnTo>
                <a:lnTo>
                  <a:pt x="5165" y="556"/>
                </a:lnTo>
                <a:lnTo>
                  <a:pt x="5207" y="533"/>
                </a:lnTo>
                <a:lnTo>
                  <a:pt x="5249" y="511"/>
                </a:lnTo>
                <a:lnTo>
                  <a:pt x="5293" y="492"/>
                </a:lnTo>
                <a:lnTo>
                  <a:pt x="5339" y="473"/>
                </a:lnTo>
                <a:lnTo>
                  <a:pt x="5386" y="457"/>
                </a:lnTo>
                <a:lnTo>
                  <a:pt x="5436" y="443"/>
                </a:lnTo>
                <a:lnTo>
                  <a:pt x="5467" y="429"/>
                </a:lnTo>
                <a:lnTo>
                  <a:pt x="5507" y="415"/>
                </a:lnTo>
                <a:lnTo>
                  <a:pt x="5546" y="402"/>
                </a:lnTo>
                <a:lnTo>
                  <a:pt x="5584" y="389"/>
                </a:lnTo>
                <a:lnTo>
                  <a:pt x="5618" y="375"/>
                </a:lnTo>
                <a:lnTo>
                  <a:pt x="5647" y="359"/>
                </a:lnTo>
                <a:lnTo>
                  <a:pt x="5642" y="362"/>
                </a:lnTo>
                <a:lnTo>
                  <a:pt x="5671" y="340"/>
                </a:lnTo>
                <a:lnTo>
                  <a:pt x="5666" y="344"/>
                </a:lnTo>
                <a:lnTo>
                  <a:pt x="5679" y="331"/>
                </a:lnTo>
                <a:lnTo>
                  <a:pt x="5687" y="319"/>
                </a:lnTo>
                <a:lnTo>
                  <a:pt x="5684" y="324"/>
                </a:lnTo>
                <a:lnTo>
                  <a:pt x="5699" y="297"/>
                </a:lnTo>
                <a:lnTo>
                  <a:pt x="5712" y="270"/>
                </a:lnTo>
                <a:lnTo>
                  <a:pt x="5731" y="241"/>
                </a:lnTo>
                <a:cubicBezTo>
                  <a:pt x="5732" y="239"/>
                  <a:pt x="5733" y="238"/>
                  <a:pt x="5735" y="236"/>
                </a:cubicBezTo>
                <a:lnTo>
                  <a:pt x="5745" y="225"/>
                </a:lnTo>
                <a:cubicBezTo>
                  <a:pt x="5746" y="224"/>
                  <a:pt x="5748" y="222"/>
                  <a:pt x="5749" y="221"/>
                </a:cubicBezTo>
                <a:lnTo>
                  <a:pt x="5761" y="212"/>
                </a:lnTo>
                <a:cubicBezTo>
                  <a:pt x="5763" y="211"/>
                  <a:pt x="5764" y="210"/>
                  <a:pt x="5766" y="209"/>
                </a:cubicBezTo>
                <a:lnTo>
                  <a:pt x="5781" y="201"/>
                </a:lnTo>
                <a:lnTo>
                  <a:pt x="5802" y="193"/>
                </a:lnTo>
                <a:lnTo>
                  <a:pt x="5823" y="187"/>
                </a:lnTo>
                <a:lnTo>
                  <a:pt x="5843" y="183"/>
                </a:lnTo>
                <a:lnTo>
                  <a:pt x="5881" y="178"/>
                </a:lnTo>
                <a:lnTo>
                  <a:pt x="5898" y="175"/>
                </a:lnTo>
                <a:lnTo>
                  <a:pt x="5913" y="172"/>
                </a:lnTo>
                <a:lnTo>
                  <a:pt x="5900" y="178"/>
                </a:lnTo>
                <a:lnTo>
                  <a:pt x="5914" y="168"/>
                </a:lnTo>
                <a:lnTo>
                  <a:pt x="5926" y="159"/>
                </a:lnTo>
                <a:lnTo>
                  <a:pt x="5948" y="143"/>
                </a:lnTo>
                <a:lnTo>
                  <a:pt x="5965" y="131"/>
                </a:lnTo>
                <a:lnTo>
                  <a:pt x="5979" y="120"/>
                </a:lnTo>
                <a:lnTo>
                  <a:pt x="5991" y="112"/>
                </a:lnTo>
                <a:lnTo>
                  <a:pt x="6002" y="105"/>
                </a:lnTo>
                <a:lnTo>
                  <a:pt x="6024" y="94"/>
                </a:lnTo>
                <a:lnTo>
                  <a:pt x="6038" y="88"/>
                </a:lnTo>
                <a:lnTo>
                  <a:pt x="6051" y="84"/>
                </a:lnTo>
                <a:lnTo>
                  <a:pt x="6068" y="79"/>
                </a:lnTo>
                <a:lnTo>
                  <a:pt x="6086" y="74"/>
                </a:lnTo>
                <a:lnTo>
                  <a:pt x="6110" y="67"/>
                </a:lnTo>
                <a:lnTo>
                  <a:pt x="6123" y="64"/>
                </a:lnTo>
                <a:lnTo>
                  <a:pt x="6137" y="59"/>
                </a:lnTo>
                <a:lnTo>
                  <a:pt x="6154" y="54"/>
                </a:lnTo>
                <a:lnTo>
                  <a:pt x="6172" y="48"/>
                </a:lnTo>
                <a:lnTo>
                  <a:pt x="6192" y="42"/>
                </a:lnTo>
                <a:lnTo>
                  <a:pt x="6214" y="35"/>
                </a:lnTo>
                <a:lnTo>
                  <a:pt x="6227" y="31"/>
                </a:lnTo>
                <a:lnTo>
                  <a:pt x="6243" y="25"/>
                </a:lnTo>
                <a:lnTo>
                  <a:pt x="6260" y="19"/>
                </a:lnTo>
                <a:lnTo>
                  <a:pt x="6276" y="14"/>
                </a:lnTo>
                <a:lnTo>
                  <a:pt x="6291" y="9"/>
                </a:lnTo>
                <a:lnTo>
                  <a:pt x="6303" y="5"/>
                </a:lnTo>
                <a:lnTo>
                  <a:pt x="6311" y="3"/>
                </a:lnTo>
                <a:lnTo>
                  <a:pt x="6313" y="2"/>
                </a:lnTo>
                <a:lnTo>
                  <a:pt x="6314" y="2"/>
                </a:lnTo>
                <a:cubicBezTo>
                  <a:pt x="6318" y="0"/>
                  <a:pt x="6323" y="0"/>
                  <a:pt x="6327" y="0"/>
                </a:cubicBezTo>
                <a:lnTo>
                  <a:pt x="6407" y="4"/>
                </a:lnTo>
                <a:lnTo>
                  <a:pt x="6487" y="6"/>
                </a:lnTo>
                <a:lnTo>
                  <a:pt x="6647" y="10"/>
                </a:lnTo>
                <a:lnTo>
                  <a:pt x="6728" y="13"/>
                </a:lnTo>
                <a:lnTo>
                  <a:pt x="6809" y="18"/>
                </a:lnTo>
                <a:lnTo>
                  <a:pt x="6890" y="24"/>
                </a:lnTo>
                <a:lnTo>
                  <a:pt x="6972" y="34"/>
                </a:lnTo>
                <a:lnTo>
                  <a:pt x="6994" y="39"/>
                </a:lnTo>
                <a:lnTo>
                  <a:pt x="7020" y="49"/>
                </a:lnTo>
                <a:lnTo>
                  <a:pt x="7048" y="62"/>
                </a:lnTo>
                <a:lnTo>
                  <a:pt x="7077" y="78"/>
                </a:lnTo>
                <a:lnTo>
                  <a:pt x="7109" y="96"/>
                </a:lnTo>
                <a:lnTo>
                  <a:pt x="7141" y="116"/>
                </a:lnTo>
                <a:lnTo>
                  <a:pt x="7208" y="159"/>
                </a:lnTo>
                <a:lnTo>
                  <a:pt x="7275" y="204"/>
                </a:lnTo>
                <a:lnTo>
                  <a:pt x="7308" y="227"/>
                </a:lnTo>
                <a:lnTo>
                  <a:pt x="7338" y="247"/>
                </a:lnTo>
                <a:lnTo>
                  <a:pt x="7366" y="267"/>
                </a:lnTo>
                <a:lnTo>
                  <a:pt x="7391" y="284"/>
                </a:lnTo>
                <a:lnTo>
                  <a:pt x="7413" y="299"/>
                </a:lnTo>
                <a:lnTo>
                  <a:pt x="7430" y="310"/>
                </a:lnTo>
                <a:cubicBezTo>
                  <a:pt x="7435" y="314"/>
                  <a:pt x="7440" y="319"/>
                  <a:pt x="7443" y="326"/>
                </a:cubicBezTo>
                <a:lnTo>
                  <a:pt x="7497" y="439"/>
                </a:lnTo>
                <a:lnTo>
                  <a:pt x="7553" y="550"/>
                </a:lnTo>
                <a:lnTo>
                  <a:pt x="7612" y="660"/>
                </a:lnTo>
                <a:lnTo>
                  <a:pt x="7642" y="712"/>
                </a:lnTo>
                <a:lnTo>
                  <a:pt x="7674" y="764"/>
                </a:lnTo>
                <a:cubicBezTo>
                  <a:pt x="7678" y="770"/>
                  <a:pt x="7680" y="777"/>
                  <a:pt x="7680" y="785"/>
                </a:cubicBezTo>
                <a:lnTo>
                  <a:pt x="7679" y="815"/>
                </a:lnTo>
                <a:lnTo>
                  <a:pt x="7678" y="847"/>
                </a:lnTo>
                <a:lnTo>
                  <a:pt x="7678" y="882"/>
                </a:lnTo>
                <a:lnTo>
                  <a:pt x="7678" y="918"/>
                </a:lnTo>
                <a:lnTo>
                  <a:pt x="7679" y="955"/>
                </a:lnTo>
                <a:lnTo>
                  <a:pt x="7680" y="995"/>
                </a:lnTo>
                <a:lnTo>
                  <a:pt x="7681" y="1078"/>
                </a:lnTo>
                <a:lnTo>
                  <a:pt x="7682" y="1166"/>
                </a:lnTo>
                <a:lnTo>
                  <a:pt x="7683" y="1257"/>
                </a:lnTo>
                <a:lnTo>
                  <a:pt x="7682" y="1351"/>
                </a:lnTo>
                <a:lnTo>
                  <a:pt x="7679" y="1447"/>
                </a:lnTo>
                <a:lnTo>
                  <a:pt x="7674" y="1543"/>
                </a:lnTo>
                <a:lnTo>
                  <a:pt x="7665" y="1639"/>
                </a:lnTo>
                <a:lnTo>
                  <a:pt x="7652" y="1734"/>
                </a:lnTo>
                <a:lnTo>
                  <a:pt x="7635" y="1826"/>
                </a:lnTo>
                <a:lnTo>
                  <a:pt x="7613" y="1915"/>
                </a:lnTo>
                <a:lnTo>
                  <a:pt x="7599" y="1959"/>
                </a:lnTo>
                <a:lnTo>
                  <a:pt x="7585" y="2000"/>
                </a:lnTo>
                <a:lnTo>
                  <a:pt x="7568" y="2041"/>
                </a:lnTo>
                <a:lnTo>
                  <a:pt x="7550" y="2080"/>
                </a:lnTo>
                <a:lnTo>
                  <a:pt x="7529" y="2118"/>
                </a:lnTo>
                <a:lnTo>
                  <a:pt x="7507" y="2153"/>
                </a:lnTo>
                <a:lnTo>
                  <a:pt x="7512" y="2143"/>
                </a:lnTo>
                <a:lnTo>
                  <a:pt x="7500" y="2186"/>
                </a:lnTo>
                <a:lnTo>
                  <a:pt x="7485" y="2231"/>
                </a:lnTo>
                <a:lnTo>
                  <a:pt x="7467" y="2277"/>
                </a:lnTo>
                <a:lnTo>
                  <a:pt x="7447" y="2322"/>
                </a:lnTo>
                <a:lnTo>
                  <a:pt x="7424" y="2367"/>
                </a:lnTo>
                <a:lnTo>
                  <a:pt x="7398" y="2412"/>
                </a:lnTo>
                <a:lnTo>
                  <a:pt x="7371" y="2455"/>
                </a:lnTo>
                <a:lnTo>
                  <a:pt x="7342" y="2498"/>
                </a:lnTo>
                <a:lnTo>
                  <a:pt x="7311" y="2539"/>
                </a:lnTo>
                <a:lnTo>
                  <a:pt x="7278" y="2579"/>
                </a:lnTo>
                <a:lnTo>
                  <a:pt x="7244" y="2617"/>
                </a:lnTo>
                <a:lnTo>
                  <a:pt x="7208" y="2654"/>
                </a:lnTo>
                <a:lnTo>
                  <a:pt x="7171" y="2688"/>
                </a:lnTo>
                <a:lnTo>
                  <a:pt x="7133" y="2719"/>
                </a:lnTo>
                <a:lnTo>
                  <a:pt x="7094" y="2748"/>
                </a:lnTo>
                <a:lnTo>
                  <a:pt x="7054" y="2773"/>
                </a:lnTo>
                <a:lnTo>
                  <a:pt x="7039" y="2781"/>
                </a:lnTo>
                <a:lnTo>
                  <a:pt x="7024" y="2787"/>
                </a:lnTo>
                <a:lnTo>
                  <a:pt x="6995" y="2795"/>
                </a:lnTo>
                <a:lnTo>
                  <a:pt x="6969" y="2802"/>
                </a:lnTo>
                <a:lnTo>
                  <a:pt x="6959" y="2805"/>
                </a:lnTo>
                <a:lnTo>
                  <a:pt x="6949" y="2809"/>
                </a:lnTo>
                <a:lnTo>
                  <a:pt x="6925" y="2822"/>
                </a:lnTo>
                <a:lnTo>
                  <a:pt x="6904" y="2838"/>
                </a:lnTo>
                <a:lnTo>
                  <a:pt x="6881" y="2855"/>
                </a:lnTo>
                <a:lnTo>
                  <a:pt x="6855" y="2873"/>
                </a:lnTo>
                <a:cubicBezTo>
                  <a:pt x="6847" y="2878"/>
                  <a:pt x="6838" y="2880"/>
                  <a:pt x="6829" y="2879"/>
                </a:cubicBezTo>
                <a:lnTo>
                  <a:pt x="6802" y="2875"/>
                </a:lnTo>
                <a:lnTo>
                  <a:pt x="6776" y="2871"/>
                </a:lnTo>
                <a:lnTo>
                  <a:pt x="6752" y="2868"/>
                </a:lnTo>
                <a:lnTo>
                  <a:pt x="6729" y="2864"/>
                </a:lnTo>
                <a:lnTo>
                  <a:pt x="6687" y="2857"/>
                </a:lnTo>
                <a:lnTo>
                  <a:pt x="6650" y="2850"/>
                </a:lnTo>
                <a:lnTo>
                  <a:pt x="6616" y="2841"/>
                </a:lnTo>
                <a:lnTo>
                  <a:pt x="6586" y="2832"/>
                </a:lnTo>
                <a:lnTo>
                  <a:pt x="6557" y="2821"/>
                </a:lnTo>
                <a:lnTo>
                  <a:pt x="6531" y="2807"/>
                </a:lnTo>
                <a:lnTo>
                  <a:pt x="6506" y="2792"/>
                </a:lnTo>
                <a:lnTo>
                  <a:pt x="6482" y="2773"/>
                </a:lnTo>
                <a:lnTo>
                  <a:pt x="6459" y="2752"/>
                </a:lnTo>
                <a:lnTo>
                  <a:pt x="6436" y="2728"/>
                </a:lnTo>
                <a:lnTo>
                  <a:pt x="6412" y="2701"/>
                </a:lnTo>
                <a:lnTo>
                  <a:pt x="6387" y="2671"/>
                </a:lnTo>
                <a:lnTo>
                  <a:pt x="6360" y="2637"/>
                </a:lnTo>
                <a:lnTo>
                  <a:pt x="6329" y="2598"/>
                </a:lnTo>
                <a:lnTo>
                  <a:pt x="6316" y="2581"/>
                </a:lnTo>
                <a:lnTo>
                  <a:pt x="6300" y="2562"/>
                </a:lnTo>
                <a:lnTo>
                  <a:pt x="6267" y="2518"/>
                </a:lnTo>
                <a:lnTo>
                  <a:pt x="6233" y="2474"/>
                </a:lnTo>
                <a:lnTo>
                  <a:pt x="6200" y="2429"/>
                </a:lnTo>
                <a:lnTo>
                  <a:pt x="6185" y="2408"/>
                </a:lnTo>
                <a:lnTo>
                  <a:pt x="6171" y="2389"/>
                </a:lnTo>
                <a:lnTo>
                  <a:pt x="6158" y="2372"/>
                </a:lnTo>
                <a:lnTo>
                  <a:pt x="6146" y="2356"/>
                </a:lnTo>
                <a:lnTo>
                  <a:pt x="6137" y="2344"/>
                </a:lnTo>
                <a:lnTo>
                  <a:pt x="6130" y="2334"/>
                </a:lnTo>
                <a:lnTo>
                  <a:pt x="6126" y="2328"/>
                </a:lnTo>
                <a:lnTo>
                  <a:pt x="6125" y="2327"/>
                </a:lnTo>
                <a:cubicBezTo>
                  <a:pt x="6119" y="2320"/>
                  <a:pt x="6117" y="2311"/>
                  <a:pt x="6117" y="2302"/>
                </a:cubicBezTo>
                <a:lnTo>
                  <a:pt x="6125" y="2192"/>
                </a:lnTo>
                <a:lnTo>
                  <a:pt x="6131" y="2081"/>
                </a:lnTo>
                <a:lnTo>
                  <a:pt x="6140" y="1970"/>
                </a:lnTo>
                <a:lnTo>
                  <a:pt x="6147" y="1913"/>
                </a:lnTo>
                <a:lnTo>
                  <a:pt x="6155" y="1857"/>
                </a:lnTo>
                <a:lnTo>
                  <a:pt x="6160" y="1835"/>
                </a:lnTo>
                <a:cubicBezTo>
                  <a:pt x="6161" y="1833"/>
                  <a:pt x="6161" y="1832"/>
                  <a:pt x="6162" y="1830"/>
                </a:cubicBezTo>
                <a:lnTo>
                  <a:pt x="6169" y="1813"/>
                </a:lnTo>
                <a:lnTo>
                  <a:pt x="6179" y="1793"/>
                </a:lnTo>
                <a:lnTo>
                  <a:pt x="6191" y="1775"/>
                </a:lnTo>
                <a:lnTo>
                  <a:pt x="6211" y="1742"/>
                </a:lnTo>
                <a:lnTo>
                  <a:pt x="6219" y="1728"/>
                </a:lnTo>
                <a:lnTo>
                  <a:pt x="6225" y="1714"/>
                </a:lnTo>
                <a:lnTo>
                  <a:pt x="6257" y="1631"/>
                </a:lnTo>
                <a:lnTo>
                  <a:pt x="6293" y="1544"/>
                </a:lnTo>
                <a:lnTo>
                  <a:pt x="6335" y="1458"/>
                </a:lnTo>
                <a:lnTo>
                  <a:pt x="6381" y="1374"/>
                </a:lnTo>
                <a:lnTo>
                  <a:pt x="6407" y="1333"/>
                </a:lnTo>
                <a:lnTo>
                  <a:pt x="6435" y="1293"/>
                </a:lnTo>
                <a:lnTo>
                  <a:pt x="6464" y="1255"/>
                </a:lnTo>
                <a:lnTo>
                  <a:pt x="6495" y="1218"/>
                </a:lnTo>
                <a:lnTo>
                  <a:pt x="6528" y="1183"/>
                </a:lnTo>
                <a:lnTo>
                  <a:pt x="6564" y="1150"/>
                </a:lnTo>
                <a:lnTo>
                  <a:pt x="6601" y="1119"/>
                </a:lnTo>
                <a:lnTo>
                  <a:pt x="6641" y="1090"/>
                </a:lnTo>
                <a:lnTo>
                  <a:pt x="6628" y="1108"/>
                </a:lnTo>
                <a:lnTo>
                  <a:pt x="6639" y="1075"/>
                </a:lnTo>
                <a:lnTo>
                  <a:pt x="6654" y="1043"/>
                </a:lnTo>
                <a:lnTo>
                  <a:pt x="6671" y="1014"/>
                </a:lnTo>
                <a:lnTo>
                  <a:pt x="6690" y="988"/>
                </a:lnTo>
                <a:lnTo>
                  <a:pt x="6710" y="965"/>
                </a:lnTo>
                <a:lnTo>
                  <a:pt x="6731" y="945"/>
                </a:lnTo>
                <a:lnTo>
                  <a:pt x="6754" y="926"/>
                </a:lnTo>
                <a:lnTo>
                  <a:pt x="6778" y="910"/>
                </a:lnTo>
                <a:lnTo>
                  <a:pt x="6826" y="881"/>
                </a:lnTo>
                <a:lnTo>
                  <a:pt x="6876" y="853"/>
                </a:lnTo>
                <a:lnTo>
                  <a:pt x="6901" y="838"/>
                </a:lnTo>
                <a:lnTo>
                  <a:pt x="6927" y="822"/>
                </a:lnTo>
                <a:lnTo>
                  <a:pt x="6952" y="805"/>
                </a:lnTo>
                <a:lnTo>
                  <a:pt x="6978" y="786"/>
                </a:lnTo>
                <a:lnTo>
                  <a:pt x="6997" y="772"/>
                </a:lnTo>
                <a:lnTo>
                  <a:pt x="7014" y="758"/>
                </a:lnTo>
                <a:lnTo>
                  <a:pt x="7028" y="747"/>
                </a:lnTo>
                <a:lnTo>
                  <a:pt x="7040" y="738"/>
                </a:lnTo>
                <a:lnTo>
                  <a:pt x="7048" y="730"/>
                </a:lnTo>
                <a:lnTo>
                  <a:pt x="7055" y="725"/>
                </a:lnTo>
                <a:lnTo>
                  <a:pt x="7059" y="721"/>
                </a:lnTo>
                <a:lnTo>
                  <a:pt x="7061" y="719"/>
                </a:lnTo>
                <a:lnTo>
                  <a:pt x="7057" y="725"/>
                </a:lnTo>
                <a:lnTo>
                  <a:pt x="7058" y="722"/>
                </a:lnTo>
                <a:lnTo>
                  <a:pt x="7053" y="734"/>
                </a:lnTo>
                <a:lnTo>
                  <a:pt x="7053" y="733"/>
                </a:lnTo>
                <a:lnTo>
                  <a:pt x="7096" y="779"/>
                </a:lnTo>
                <a:lnTo>
                  <a:pt x="7093" y="780"/>
                </a:lnTo>
                <a:lnTo>
                  <a:pt x="7102" y="777"/>
                </a:lnTo>
                <a:lnTo>
                  <a:pt x="7095" y="780"/>
                </a:lnTo>
                <a:lnTo>
                  <a:pt x="7090" y="783"/>
                </a:lnTo>
                <a:lnTo>
                  <a:pt x="7081" y="787"/>
                </a:lnTo>
                <a:lnTo>
                  <a:pt x="7071" y="791"/>
                </a:lnTo>
                <a:cubicBezTo>
                  <a:pt x="7068" y="792"/>
                  <a:pt x="7064" y="793"/>
                  <a:pt x="7061" y="793"/>
                </a:cubicBezTo>
                <a:lnTo>
                  <a:pt x="7057" y="794"/>
                </a:lnTo>
                <a:cubicBezTo>
                  <a:pt x="7038" y="795"/>
                  <a:pt x="7021" y="782"/>
                  <a:pt x="7018" y="764"/>
                </a:cubicBezTo>
                <a:lnTo>
                  <a:pt x="7017" y="762"/>
                </a:lnTo>
                <a:cubicBezTo>
                  <a:pt x="7016" y="754"/>
                  <a:pt x="7017" y="745"/>
                  <a:pt x="7021" y="737"/>
                </a:cubicBezTo>
                <a:lnTo>
                  <a:pt x="7023" y="735"/>
                </a:lnTo>
                <a:cubicBezTo>
                  <a:pt x="7024" y="732"/>
                  <a:pt x="7026" y="729"/>
                  <a:pt x="7028" y="727"/>
                </a:cubicBezTo>
                <a:lnTo>
                  <a:pt x="7031" y="724"/>
                </a:lnTo>
                <a:lnTo>
                  <a:pt x="7035" y="719"/>
                </a:lnTo>
                <a:lnTo>
                  <a:pt x="7043" y="711"/>
                </a:lnTo>
                <a:lnTo>
                  <a:pt x="7053" y="703"/>
                </a:lnTo>
                <a:lnTo>
                  <a:pt x="7064" y="693"/>
                </a:lnTo>
                <a:lnTo>
                  <a:pt x="7078" y="681"/>
                </a:lnTo>
                <a:lnTo>
                  <a:pt x="7094" y="667"/>
                </a:lnTo>
                <a:lnTo>
                  <a:pt x="7114" y="650"/>
                </a:lnTo>
                <a:lnTo>
                  <a:pt x="7138" y="631"/>
                </a:lnTo>
                <a:lnTo>
                  <a:pt x="7158" y="615"/>
                </a:lnTo>
                <a:lnTo>
                  <a:pt x="7173" y="603"/>
                </a:lnTo>
                <a:lnTo>
                  <a:pt x="7187" y="594"/>
                </a:lnTo>
                <a:lnTo>
                  <a:pt x="7197" y="587"/>
                </a:lnTo>
                <a:lnTo>
                  <a:pt x="7207" y="582"/>
                </a:lnTo>
                <a:cubicBezTo>
                  <a:pt x="7209" y="581"/>
                  <a:pt x="7211" y="581"/>
                  <a:pt x="7213" y="580"/>
                </a:cubicBezTo>
                <a:lnTo>
                  <a:pt x="7219" y="578"/>
                </a:lnTo>
                <a:cubicBezTo>
                  <a:pt x="7221" y="578"/>
                  <a:pt x="7223" y="577"/>
                  <a:pt x="7224" y="577"/>
                </a:cubicBezTo>
                <a:lnTo>
                  <a:pt x="7230" y="576"/>
                </a:lnTo>
                <a:lnTo>
                  <a:pt x="7245" y="576"/>
                </a:lnTo>
                <a:lnTo>
                  <a:pt x="7250" y="575"/>
                </a:lnTo>
                <a:lnTo>
                  <a:pt x="7255" y="573"/>
                </a:lnTo>
                <a:lnTo>
                  <a:pt x="7265" y="570"/>
                </a:lnTo>
                <a:lnTo>
                  <a:pt x="7279" y="565"/>
                </a:lnTo>
                <a:lnTo>
                  <a:pt x="7298" y="557"/>
                </a:lnTo>
                <a:lnTo>
                  <a:pt x="7322" y="545"/>
                </a:lnTo>
                <a:lnTo>
                  <a:pt x="7361" y="525"/>
                </a:lnTo>
                <a:lnTo>
                  <a:pt x="7397" y="503"/>
                </a:lnTo>
                <a:lnTo>
                  <a:pt x="7431" y="481"/>
                </a:lnTo>
                <a:lnTo>
                  <a:pt x="7466" y="458"/>
                </a:lnTo>
                <a:lnTo>
                  <a:pt x="7502" y="435"/>
                </a:lnTo>
                <a:lnTo>
                  <a:pt x="7541" y="413"/>
                </a:lnTo>
                <a:lnTo>
                  <a:pt x="7582" y="392"/>
                </a:lnTo>
                <a:lnTo>
                  <a:pt x="7629" y="374"/>
                </a:lnTo>
                <a:lnTo>
                  <a:pt x="7617" y="381"/>
                </a:lnTo>
                <a:lnTo>
                  <a:pt x="7640" y="360"/>
                </a:lnTo>
                <a:lnTo>
                  <a:pt x="7664" y="340"/>
                </a:lnTo>
                <a:lnTo>
                  <a:pt x="7689" y="321"/>
                </a:lnTo>
                <a:lnTo>
                  <a:pt x="7714" y="304"/>
                </a:lnTo>
                <a:lnTo>
                  <a:pt x="7764" y="276"/>
                </a:lnTo>
                <a:lnTo>
                  <a:pt x="7816" y="251"/>
                </a:lnTo>
                <a:lnTo>
                  <a:pt x="7870" y="230"/>
                </a:lnTo>
                <a:lnTo>
                  <a:pt x="7925" y="211"/>
                </a:lnTo>
                <a:lnTo>
                  <a:pt x="7981" y="192"/>
                </a:lnTo>
                <a:lnTo>
                  <a:pt x="8039" y="173"/>
                </a:lnTo>
                <a:lnTo>
                  <a:pt x="8052" y="168"/>
                </a:lnTo>
                <a:lnTo>
                  <a:pt x="8068" y="163"/>
                </a:lnTo>
                <a:lnTo>
                  <a:pt x="8085" y="157"/>
                </a:lnTo>
                <a:lnTo>
                  <a:pt x="8101" y="151"/>
                </a:lnTo>
                <a:lnTo>
                  <a:pt x="8116" y="147"/>
                </a:lnTo>
                <a:lnTo>
                  <a:pt x="8128" y="143"/>
                </a:lnTo>
                <a:lnTo>
                  <a:pt x="8136" y="140"/>
                </a:lnTo>
                <a:lnTo>
                  <a:pt x="8138" y="140"/>
                </a:lnTo>
                <a:lnTo>
                  <a:pt x="8139" y="139"/>
                </a:lnTo>
                <a:cubicBezTo>
                  <a:pt x="8143" y="138"/>
                  <a:pt x="8147" y="137"/>
                  <a:pt x="8152" y="137"/>
                </a:cubicBezTo>
                <a:lnTo>
                  <a:pt x="8274" y="141"/>
                </a:lnTo>
                <a:lnTo>
                  <a:pt x="8396" y="144"/>
                </a:lnTo>
                <a:lnTo>
                  <a:pt x="8641" y="148"/>
                </a:lnTo>
                <a:lnTo>
                  <a:pt x="8764" y="151"/>
                </a:lnTo>
                <a:lnTo>
                  <a:pt x="8887" y="155"/>
                </a:lnTo>
                <a:lnTo>
                  <a:pt x="9010" y="162"/>
                </a:lnTo>
                <a:lnTo>
                  <a:pt x="9133" y="171"/>
                </a:lnTo>
                <a:lnTo>
                  <a:pt x="9164" y="175"/>
                </a:lnTo>
                <a:lnTo>
                  <a:pt x="9200" y="184"/>
                </a:lnTo>
                <a:lnTo>
                  <a:pt x="9237" y="195"/>
                </a:lnTo>
                <a:lnTo>
                  <a:pt x="9271" y="208"/>
                </a:lnTo>
                <a:lnTo>
                  <a:pt x="9302" y="220"/>
                </a:lnTo>
                <a:lnTo>
                  <a:pt x="9316" y="226"/>
                </a:lnTo>
                <a:lnTo>
                  <a:pt x="9327" y="231"/>
                </a:lnTo>
                <a:lnTo>
                  <a:pt x="9336" y="235"/>
                </a:lnTo>
                <a:lnTo>
                  <a:pt x="9343" y="238"/>
                </a:lnTo>
                <a:lnTo>
                  <a:pt x="9348" y="240"/>
                </a:lnTo>
                <a:lnTo>
                  <a:pt x="9351" y="241"/>
                </a:lnTo>
                <a:cubicBezTo>
                  <a:pt x="9354" y="243"/>
                  <a:pt x="9357" y="245"/>
                  <a:pt x="9360" y="248"/>
                </a:cubicBezTo>
                <a:lnTo>
                  <a:pt x="9393" y="280"/>
                </a:lnTo>
                <a:lnTo>
                  <a:pt x="9422" y="306"/>
                </a:lnTo>
                <a:lnTo>
                  <a:pt x="9447" y="328"/>
                </a:lnTo>
                <a:lnTo>
                  <a:pt x="9469" y="346"/>
                </a:lnTo>
                <a:lnTo>
                  <a:pt x="9489" y="360"/>
                </a:lnTo>
                <a:lnTo>
                  <a:pt x="9508" y="373"/>
                </a:lnTo>
                <a:lnTo>
                  <a:pt x="9525" y="384"/>
                </a:lnTo>
                <a:lnTo>
                  <a:pt x="9542" y="394"/>
                </a:lnTo>
                <a:lnTo>
                  <a:pt x="9576" y="414"/>
                </a:lnTo>
                <a:lnTo>
                  <a:pt x="9596" y="425"/>
                </a:lnTo>
                <a:lnTo>
                  <a:pt x="9617" y="438"/>
                </a:lnTo>
                <a:lnTo>
                  <a:pt x="9640" y="452"/>
                </a:lnTo>
                <a:lnTo>
                  <a:pt x="9666" y="470"/>
                </a:lnTo>
                <a:lnTo>
                  <a:pt x="9695" y="491"/>
                </a:lnTo>
                <a:lnTo>
                  <a:pt x="9728" y="516"/>
                </a:lnTo>
                <a:lnTo>
                  <a:pt x="9740" y="528"/>
                </a:lnTo>
                <a:lnTo>
                  <a:pt x="9750" y="540"/>
                </a:lnTo>
                <a:lnTo>
                  <a:pt x="9767" y="563"/>
                </a:lnTo>
                <a:lnTo>
                  <a:pt x="9774" y="571"/>
                </a:lnTo>
                <a:lnTo>
                  <a:pt x="9770" y="567"/>
                </a:lnTo>
                <a:lnTo>
                  <a:pt x="9779" y="575"/>
                </a:lnTo>
                <a:lnTo>
                  <a:pt x="9773" y="571"/>
                </a:lnTo>
                <a:lnTo>
                  <a:pt x="9783" y="577"/>
                </a:lnTo>
                <a:lnTo>
                  <a:pt x="9774" y="573"/>
                </a:lnTo>
                <a:lnTo>
                  <a:pt x="9786" y="576"/>
                </a:lnTo>
                <a:lnTo>
                  <a:pt x="9779" y="575"/>
                </a:lnTo>
                <a:lnTo>
                  <a:pt x="9829" y="580"/>
                </a:lnTo>
                <a:lnTo>
                  <a:pt x="9878" y="582"/>
                </a:lnTo>
                <a:lnTo>
                  <a:pt x="9927" y="582"/>
                </a:lnTo>
                <a:lnTo>
                  <a:pt x="9977" y="581"/>
                </a:lnTo>
                <a:lnTo>
                  <a:pt x="10078" y="577"/>
                </a:lnTo>
                <a:lnTo>
                  <a:pt x="10104" y="576"/>
                </a:lnTo>
                <a:lnTo>
                  <a:pt x="10106" y="651"/>
                </a:lnTo>
                <a:lnTo>
                  <a:pt x="10081" y="652"/>
                </a:lnTo>
                <a:lnTo>
                  <a:pt x="9978" y="656"/>
                </a:lnTo>
                <a:lnTo>
                  <a:pt x="9927" y="657"/>
                </a:lnTo>
                <a:lnTo>
                  <a:pt x="9875" y="657"/>
                </a:lnTo>
                <a:lnTo>
                  <a:pt x="9822" y="655"/>
                </a:lnTo>
                <a:lnTo>
                  <a:pt x="9772" y="650"/>
                </a:lnTo>
                <a:cubicBezTo>
                  <a:pt x="9770" y="650"/>
                  <a:pt x="9767" y="649"/>
                  <a:pt x="9765" y="649"/>
                </a:cubicBezTo>
                <a:lnTo>
                  <a:pt x="9754" y="645"/>
                </a:lnTo>
                <a:cubicBezTo>
                  <a:pt x="9751" y="644"/>
                  <a:pt x="9748" y="643"/>
                  <a:pt x="9745" y="641"/>
                </a:cubicBezTo>
                <a:lnTo>
                  <a:pt x="9735" y="635"/>
                </a:lnTo>
                <a:cubicBezTo>
                  <a:pt x="9733" y="634"/>
                  <a:pt x="9731" y="633"/>
                  <a:pt x="9729" y="631"/>
                </a:cubicBezTo>
                <a:lnTo>
                  <a:pt x="9720" y="623"/>
                </a:lnTo>
                <a:cubicBezTo>
                  <a:pt x="9719" y="622"/>
                  <a:pt x="9717" y="621"/>
                  <a:pt x="9716" y="619"/>
                </a:cubicBezTo>
                <a:lnTo>
                  <a:pt x="9707" y="608"/>
                </a:lnTo>
                <a:lnTo>
                  <a:pt x="9693" y="589"/>
                </a:lnTo>
                <a:lnTo>
                  <a:pt x="9687" y="581"/>
                </a:lnTo>
                <a:lnTo>
                  <a:pt x="9682" y="576"/>
                </a:lnTo>
                <a:lnTo>
                  <a:pt x="9651" y="552"/>
                </a:lnTo>
                <a:lnTo>
                  <a:pt x="9624" y="532"/>
                </a:lnTo>
                <a:lnTo>
                  <a:pt x="9600" y="516"/>
                </a:lnTo>
                <a:lnTo>
                  <a:pt x="9578" y="502"/>
                </a:lnTo>
                <a:lnTo>
                  <a:pt x="9558" y="490"/>
                </a:lnTo>
                <a:lnTo>
                  <a:pt x="9540" y="479"/>
                </a:lnTo>
                <a:lnTo>
                  <a:pt x="9503" y="458"/>
                </a:lnTo>
                <a:lnTo>
                  <a:pt x="9484" y="447"/>
                </a:lnTo>
                <a:lnTo>
                  <a:pt x="9465" y="435"/>
                </a:lnTo>
                <a:lnTo>
                  <a:pt x="9445" y="421"/>
                </a:lnTo>
                <a:lnTo>
                  <a:pt x="9422" y="404"/>
                </a:lnTo>
                <a:lnTo>
                  <a:pt x="9398" y="384"/>
                </a:lnTo>
                <a:lnTo>
                  <a:pt x="9371" y="361"/>
                </a:lnTo>
                <a:lnTo>
                  <a:pt x="9341" y="334"/>
                </a:lnTo>
                <a:lnTo>
                  <a:pt x="9308" y="302"/>
                </a:lnTo>
                <a:lnTo>
                  <a:pt x="9317" y="309"/>
                </a:lnTo>
                <a:lnTo>
                  <a:pt x="9317" y="308"/>
                </a:lnTo>
                <a:lnTo>
                  <a:pt x="9313" y="307"/>
                </a:lnTo>
                <a:lnTo>
                  <a:pt x="9306" y="304"/>
                </a:lnTo>
                <a:lnTo>
                  <a:pt x="9297" y="300"/>
                </a:lnTo>
                <a:lnTo>
                  <a:pt x="9286" y="295"/>
                </a:lnTo>
                <a:lnTo>
                  <a:pt x="9274" y="290"/>
                </a:lnTo>
                <a:lnTo>
                  <a:pt x="9246" y="278"/>
                </a:lnTo>
                <a:lnTo>
                  <a:pt x="9214" y="267"/>
                </a:lnTo>
                <a:lnTo>
                  <a:pt x="9183" y="257"/>
                </a:lnTo>
                <a:lnTo>
                  <a:pt x="9154" y="250"/>
                </a:lnTo>
                <a:lnTo>
                  <a:pt x="9127" y="246"/>
                </a:lnTo>
                <a:lnTo>
                  <a:pt x="9006" y="237"/>
                </a:lnTo>
                <a:lnTo>
                  <a:pt x="8884" y="230"/>
                </a:lnTo>
                <a:lnTo>
                  <a:pt x="8762" y="226"/>
                </a:lnTo>
                <a:lnTo>
                  <a:pt x="8640" y="223"/>
                </a:lnTo>
                <a:lnTo>
                  <a:pt x="8394" y="219"/>
                </a:lnTo>
                <a:lnTo>
                  <a:pt x="8271" y="216"/>
                </a:lnTo>
                <a:lnTo>
                  <a:pt x="8149" y="212"/>
                </a:lnTo>
                <a:lnTo>
                  <a:pt x="8162" y="211"/>
                </a:lnTo>
                <a:lnTo>
                  <a:pt x="8162" y="211"/>
                </a:lnTo>
                <a:lnTo>
                  <a:pt x="8159" y="212"/>
                </a:lnTo>
                <a:lnTo>
                  <a:pt x="8151" y="214"/>
                </a:lnTo>
                <a:lnTo>
                  <a:pt x="8139" y="218"/>
                </a:lnTo>
                <a:lnTo>
                  <a:pt x="8125" y="222"/>
                </a:lnTo>
                <a:lnTo>
                  <a:pt x="8109" y="228"/>
                </a:lnTo>
                <a:lnTo>
                  <a:pt x="8093" y="233"/>
                </a:lnTo>
                <a:lnTo>
                  <a:pt x="8077" y="239"/>
                </a:lnTo>
                <a:lnTo>
                  <a:pt x="8062" y="244"/>
                </a:lnTo>
                <a:lnTo>
                  <a:pt x="8004" y="263"/>
                </a:lnTo>
                <a:lnTo>
                  <a:pt x="7949" y="281"/>
                </a:lnTo>
                <a:lnTo>
                  <a:pt x="7897" y="300"/>
                </a:lnTo>
                <a:lnTo>
                  <a:pt x="7848" y="319"/>
                </a:lnTo>
                <a:lnTo>
                  <a:pt x="7801" y="341"/>
                </a:lnTo>
                <a:lnTo>
                  <a:pt x="7756" y="367"/>
                </a:lnTo>
                <a:lnTo>
                  <a:pt x="7734" y="381"/>
                </a:lnTo>
                <a:lnTo>
                  <a:pt x="7712" y="397"/>
                </a:lnTo>
                <a:lnTo>
                  <a:pt x="7690" y="415"/>
                </a:lnTo>
                <a:lnTo>
                  <a:pt x="7668" y="436"/>
                </a:lnTo>
                <a:cubicBezTo>
                  <a:pt x="7664" y="439"/>
                  <a:pt x="7660" y="442"/>
                  <a:pt x="7656" y="443"/>
                </a:cubicBezTo>
                <a:lnTo>
                  <a:pt x="7616" y="459"/>
                </a:lnTo>
                <a:lnTo>
                  <a:pt x="7578" y="477"/>
                </a:lnTo>
                <a:lnTo>
                  <a:pt x="7543" y="498"/>
                </a:lnTo>
                <a:lnTo>
                  <a:pt x="7508" y="520"/>
                </a:lnTo>
                <a:lnTo>
                  <a:pt x="7472" y="544"/>
                </a:lnTo>
                <a:lnTo>
                  <a:pt x="7435" y="568"/>
                </a:lnTo>
                <a:lnTo>
                  <a:pt x="7396" y="591"/>
                </a:lnTo>
                <a:lnTo>
                  <a:pt x="7354" y="613"/>
                </a:lnTo>
                <a:lnTo>
                  <a:pt x="7327" y="626"/>
                </a:lnTo>
                <a:lnTo>
                  <a:pt x="7305" y="635"/>
                </a:lnTo>
                <a:lnTo>
                  <a:pt x="7287" y="642"/>
                </a:lnTo>
                <a:lnTo>
                  <a:pt x="7272" y="647"/>
                </a:lnTo>
                <a:lnTo>
                  <a:pt x="7257" y="650"/>
                </a:lnTo>
                <a:lnTo>
                  <a:pt x="7248" y="650"/>
                </a:lnTo>
                <a:lnTo>
                  <a:pt x="7240" y="651"/>
                </a:lnTo>
                <a:lnTo>
                  <a:pt x="7235" y="651"/>
                </a:lnTo>
                <a:lnTo>
                  <a:pt x="7241" y="650"/>
                </a:lnTo>
                <a:lnTo>
                  <a:pt x="7235" y="652"/>
                </a:lnTo>
                <a:lnTo>
                  <a:pt x="7241" y="650"/>
                </a:lnTo>
                <a:lnTo>
                  <a:pt x="7237" y="651"/>
                </a:lnTo>
                <a:lnTo>
                  <a:pt x="7229" y="656"/>
                </a:lnTo>
                <a:lnTo>
                  <a:pt x="7219" y="663"/>
                </a:lnTo>
                <a:lnTo>
                  <a:pt x="7205" y="674"/>
                </a:lnTo>
                <a:lnTo>
                  <a:pt x="7186" y="689"/>
                </a:lnTo>
                <a:lnTo>
                  <a:pt x="7162" y="708"/>
                </a:lnTo>
                <a:lnTo>
                  <a:pt x="7143" y="724"/>
                </a:lnTo>
                <a:lnTo>
                  <a:pt x="7127" y="737"/>
                </a:lnTo>
                <a:lnTo>
                  <a:pt x="7114" y="749"/>
                </a:lnTo>
                <a:lnTo>
                  <a:pt x="7103" y="758"/>
                </a:lnTo>
                <a:lnTo>
                  <a:pt x="7095" y="765"/>
                </a:lnTo>
                <a:lnTo>
                  <a:pt x="7091" y="770"/>
                </a:lnTo>
                <a:lnTo>
                  <a:pt x="7086" y="775"/>
                </a:lnTo>
                <a:lnTo>
                  <a:pt x="7083" y="778"/>
                </a:lnTo>
                <a:lnTo>
                  <a:pt x="7088" y="771"/>
                </a:lnTo>
                <a:lnTo>
                  <a:pt x="7087" y="773"/>
                </a:lnTo>
                <a:lnTo>
                  <a:pt x="7091" y="748"/>
                </a:lnTo>
                <a:lnTo>
                  <a:pt x="7091" y="749"/>
                </a:lnTo>
                <a:lnTo>
                  <a:pt x="7052" y="719"/>
                </a:lnTo>
                <a:lnTo>
                  <a:pt x="7055" y="719"/>
                </a:lnTo>
                <a:lnTo>
                  <a:pt x="7045" y="721"/>
                </a:lnTo>
                <a:lnTo>
                  <a:pt x="7048" y="720"/>
                </a:lnTo>
                <a:lnTo>
                  <a:pt x="7055" y="716"/>
                </a:lnTo>
                <a:lnTo>
                  <a:pt x="7065" y="711"/>
                </a:lnTo>
                <a:lnTo>
                  <a:pt x="7071" y="708"/>
                </a:lnTo>
                <a:cubicBezTo>
                  <a:pt x="7074" y="707"/>
                  <a:pt x="7077" y="706"/>
                  <a:pt x="7080" y="706"/>
                </a:cubicBezTo>
                <a:lnTo>
                  <a:pt x="7083" y="705"/>
                </a:lnTo>
                <a:cubicBezTo>
                  <a:pt x="7096" y="703"/>
                  <a:pt x="7108" y="707"/>
                  <a:pt x="7117" y="717"/>
                </a:cubicBezTo>
                <a:cubicBezTo>
                  <a:pt x="7126" y="726"/>
                  <a:pt x="7129" y="739"/>
                  <a:pt x="7126" y="751"/>
                </a:cubicBezTo>
                <a:lnTo>
                  <a:pt x="7126" y="752"/>
                </a:lnTo>
                <a:cubicBezTo>
                  <a:pt x="7125" y="756"/>
                  <a:pt x="7123" y="760"/>
                  <a:pt x="7120" y="764"/>
                </a:cubicBezTo>
                <a:lnTo>
                  <a:pt x="7119" y="766"/>
                </a:lnTo>
                <a:cubicBezTo>
                  <a:pt x="7118" y="768"/>
                  <a:pt x="7116" y="770"/>
                  <a:pt x="7114" y="772"/>
                </a:cubicBezTo>
                <a:lnTo>
                  <a:pt x="7110" y="777"/>
                </a:lnTo>
                <a:lnTo>
                  <a:pt x="7104" y="782"/>
                </a:lnTo>
                <a:lnTo>
                  <a:pt x="7097" y="788"/>
                </a:lnTo>
                <a:lnTo>
                  <a:pt x="7086" y="796"/>
                </a:lnTo>
                <a:lnTo>
                  <a:pt x="7075" y="805"/>
                </a:lnTo>
                <a:lnTo>
                  <a:pt x="7061" y="817"/>
                </a:lnTo>
                <a:lnTo>
                  <a:pt x="7044" y="830"/>
                </a:lnTo>
                <a:lnTo>
                  <a:pt x="7023" y="847"/>
                </a:lnTo>
                <a:lnTo>
                  <a:pt x="6994" y="868"/>
                </a:lnTo>
                <a:lnTo>
                  <a:pt x="6966" y="886"/>
                </a:lnTo>
                <a:lnTo>
                  <a:pt x="6939" y="903"/>
                </a:lnTo>
                <a:lnTo>
                  <a:pt x="6913" y="918"/>
                </a:lnTo>
                <a:lnTo>
                  <a:pt x="6864" y="945"/>
                </a:lnTo>
                <a:lnTo>
                  <a:pt x="6820" y="971"/>
                </a:lnTo>
                <a:lnTo>
                  <a:pt x="6801" y="985"/>
                </a:lnTo>
                <a:lnTo>
                  <a:pt x="6783" y="999"/>
                </a:lnTo>
                <a:lnTo>
                  <a:pt x="6766" y="1015"/>
                </a:lnTo>
                <a:lnTo>
                  <a:pt x="6750" y="1032"/>
                </a:lnTo>
                <a:lnTo>
                  <a:pt x="6736" y="1052"/>
                </a:lnTo>
                <a:lnTo>
                  <a:pt x="6722" y="1074"/>
                </a:lnTo>
                <a:lnTo>
                  <a:pt x="6710" y="1101"/>
                </a:lnTo>
                <a:lnTo>
                  <a:pt x="6698" y="1134"/>
                </a:lnTo>
                <a:cubicBezTo>
                  <a:pt x="6696" y="1141"/>
                  <a:pt x="6691" y="1147"/>
                  <a:pt x="6685" y="1152"/>
                </a:cubicBezTo>
                <a:lnTo>
                  <a:pt x="6649" y="1177"/>
                </a:lnTo>
                <a:lnTo>
                  <a:pt x="6615" y="1205"/>
                </a:lnTo>
                <a:lnTo>
                  <a:pt x="6583" y="1235"/>
                </a:lnTo>
                <a:lnTo>
                  <a:pt x="6552" y="1267"/>
                </a:lnTo>
                <a:lnTo>
                  <a:pt x="6523" y="1301"/>
                </a:lnTo>
                <a:lnTo>
                  <a:pt x="6496" y="1336"/>
                </a:lnTo>
                <a:lnTo>
                  <a:pt x="6471" y="1373"/>
                </a:lnTo>
                <a:lnTo>
                  <a:pt x="6447" y="1410"/>
                </a:lnTo>
                <a:lnTo>
                  <a:pt x="6402" y="1490"/>
                </a:lnTo>
                <a:lnTo>
                  <a:pt x="6362" y="1573"/>
                </a:lnTo>
                <a:lnTo>
                  <a:pt x="6327" y="1658"/>
                </a:lnTo>
                <a:lnTo>
                  <a:pt x="6293" y="1744"/>
                </a:lnTo>
                <a:lnTo>
                  <a:pt x="6285" y="1764"/>
                </a:lnTo>
                <a:lnTo>
                  <a:pt x="6274" y="1782"/>
                </a:lnTo>
                <a:lnTo>
                  <a:pt x="6254" y="1814"/>
                </a:lnTo>
                <a:lnTo>
                  <a:pt x="6246" y="1828"/>
                </a:lnTo>
                <a:lnTo>
                  <a:pt x="6238" y="1841"/>
                </a:lnTo>
                <a:lnTo>
                  <a:pt x="6231" y="1858"/>
                </a:lnTo>
                <a:lnTo>
                  <a:pt x="6233" y="1853"/>
                </a:lnTo>
                <a:lnTo>
                  <a:pt x="6229" y="1868"/>
                </a:lnTo>
                <a:lnTo>
                  <a:pt x="6221" y="1922"/>
                </a:lnTo>
                <a:lnTo>
                  <a:pt x="6215" y="1975"/>
                </a:lnTo>
                <a:lnTo>
                  <a:pt x="6206" y="2086"/>
                </a:lnTo>
                <a:lnTo>
                  <a:pt x="6200" y="2197"/>
                </a:lnTo>
                <a:lnTo>
                  <a:pt x="6192" y="2307"/>
                </a:lnTo>
                <a:lnTo>
                  <a:pt x="6185" y="2282"/>
                </a:lnTo>
                <a:lnTo>
                  <a:pt x="6187" y="2285"/>
                </a:lnTo>
                <a:lnTo>
                  <a:pt x="6191" y="2290"/>
                </a:lnTo>
                <a:lnTo>
                  <a:pt x="6198" y="2299"/>
                </a:lnTo>
                <a:lnTo>
                  <a:pt x="6207" y="2312"/>
                </a:lnTo>
                <a:lnTo>
                  <a:pt x="6218" y="2327"/>
                </a:lnTo>
                <a:lnTo>
                  <a:pt x="6231" y="2344"/>
                </a:lnTo>
                <a:lnTo>
                  <a:pt x="6245" y="2364"/>
                </a:lnTo>
                <a:lnTo>
                  <a:pt x="6260" y="2384"/>
                </a:lnTo>
                <a:lnTo>
                  <a:pt x="6293" y="2428"/>
                </a:lnTo>
                <a:lnTo>
                  <a:pt x="6327" y="2473"/>
                </a:lnTo>
                <a:lnTo>
                  <a:pt x="6359" y="2515"/>
                </a:lnTo>
                <a:lnTo>
                  <a:pt x="6374" y="2534"/>
                </a:lnTo>
                <a:lnTo>
                  <a:pt x="6388" y="2552"/>
                </a:lnTo>
                <a:lnTo>
                  <a:pt x="6418" y="2590"/>
                </a:lnTo>
                <a:lnTo>
                  <a:pt x="6445" y="2623"/>
                </a:lnTo>
                <a:lnTo>
                  <a:pt x="6469" y="2652"/>
                </a:lnTo>
                <a:lnTo>
                  <a:pt x="6490" y="2676"/>
                </a:lnTo>
                <a:lnTo>
                  <a:pt x="6510" y="2697"/>
                </a:lnTo>
                <a:lnTo>
                  <a:pt x="6528" y="2714"/>
                </a:lnTo>
                <a:lnTo>
                  <a:pt x="6547" y="2728"/>
                </a:lnTo>
                <a:lnTo>
                  <a:pt x="6565" y="2741"/>
                </a:lnTo>
                <a:lnTo>
                  <a:pt x="6585" y="2751"/>
                </a:lnTo>
                <a:lnTo>
                  <a:pt x="6608" y="2760"/>
                </a:lnTo>
                <a:lnTo>
                  <a:pt x="6634" y="2769"/>
                </a:lnTo>
                <a:lnTo>
                  <a:pt x="6665" y="2776"/>
                </a:lnTo>
                <a:lnTo>
                  <a:pt x="6700" y="2783"/>
                </a:lnTo>
                <a:lnTo>
                  <a:pt x="6740" y="2790"/>
                </a:lnTo>
                <a:lnTo>
                  <a:pt x="6762" y="2794"/>
                </a:lnTo>
                <a:lnTo>
                  <a:pt x="6786" y="2797"/>
                </a:lnTo>
                <a:lnTo>
                  <a:pt x="6812" y="2801"/>
                </a:lnTo>
                <a:lnTo>
                  <a:pt x="6839" y="2805"/>
                </a:lnTo>
                <a:lnTo>
                  <a:pt x="6813" y="2811"/>
                </a:lnTo>
                <a:lnTo>
                  <a:pt x="6836" y="2795"/>
                </a:lnTo>
                <a:lnTo>
                  <a:pt x="6861" y="2776"/>
                </a:lnTo>
                <a:lnTo>
                  <a:pt x="6889" y="2757"/>
                </a:lnTo>
                <a:lnTo>
                  <a:pt x="6919" y="2741"/>
                </a:lnTo>
                <a:lnTo>
                  <a:pt x="6935" y="2734"/>
                </a:lnTo>
                <a:lnTo>
                  <a:pt x="6950" y="2729"/>
                </a:lnTo>
                <a:lnTo>
                  <a:pt x="6976" y="2722"/>
                </a:lnTo>
                <a:lnTo>
                  <a:pt x="6998" y="2717"/>
                </a:lnTo>
                <a:lnTo>
                  <a:pt x="7006" y="2714"/>
                </a:lnTo>
                <a:lnTo>
                  <a:pt x="7014" y="2710"/>
                </a:lnTo>
                <a:lnTo>
                  <a:pt x="7050" y="2687"/>
                </a:lnTo>
                <a:lnTo>
                  <a:pt x="7085" y="2661"/>
                </a:lnTo>
                <a:lnTo>
                  <a:pt x="7120" y="2632"/>
                </a:lnTo>
                <a:lnTo>
                  <a:pt x="7155" y="2601"/>
                </a:lnTo>
                <a:lnTo>
                  <a:pt x="7188" y="2568"/>
                </a:lnTo>
                <a:lnTo>
                  <a:pt x="7220" y="2532"/>
                </a:lnTo>
                <a:lnTo>
                  <a:pt x="7251" y="2494"/>
                </a:lnTo>
                <a:lnTo>
                  <a:pt x="7280" y="2455"/>
                </a:lnTo>
                <a:lnTo>
                  <a:pt x="7308" y="2415"/>
                </a:lnTo>
                <a:lnTo>
                  <a:pt x="7333" y="2374"/>
                </a:lnTo>
                <a:lnTo>
                  <a:pt x="7357" y="2333"/>
                </a:lnTo>
                <a:lnTo>
                  <a:pt x="7378" y="2291"/>
                </a:lnTo>
                <a:lnTo>
                  <a:pt x="7397" y="2249"/>
                </a:lnTo>
                <a:lnTo>
                  <a:pt x="7414" y="2207"/>
                </a:lnTo>
                <a:lnTo>
                  <a:pt x="7428" y="2166"/>
                </a:lnTo>
                <a:lnTo>
                  <a:pt x="7439" y="2124"/>
                </a:lnTo>
                <a:cubicBezTo>
                  <a:pt x="7440" y="2120"/>
                  <a:pt x="7442" y="2117"/>
                  <a:pt x="7444" y="2114"/>
                </a:cubicBezTo>
                <a:lnTo>
                  <a:pt x="7464" y="2082"/>
                </a:lnTo>
                <a:lnTo>
                  <a:pt x="7482" y="2048"/>
                </a:lnTo>
                <a:lnTo>
                  <a:pt x="7499" y="2012"/>
                </a:lnTo>
                <a:lnTo>
                  <a:pt x="7514" y="1975"/>
                </a:lnTo>
                <a:lnTo>
                  <a:pt x="7528" y="1937"/>
                </a:lnTo>
                <a:lnTo>
                  <a:pt x="7540" y="1897"/>
                </a:lnTo>
                <a:lnTo>
                  <a:pt x="7561" y="1813"/>
                </a:lnTo>
                <a:lnTo>
                  <a:pt x="7578" y="1724"/>
                </a:lnTo>
                <a:lnTo>
                  <a:pt x="7590" y="1633"/>
                </a:lnTo>
                <a:lnTo>
                  <a:pt x="7599" y="1539"/>
                </a:lnTo>
                <a:lnTo>
                  <a:pt x="7604" y="1445"/>
                </a:lnTo>
                <a:lnTo>
                  <a:pt x="7607" y="1351"/>
                </a:lnTo>
                <a:lnTo>
                  <a:pt x="7608" y="1258"/>
                </a:lnTo>
                <a:lnTo>
                  <a:pt x="7607" y="1167"/>
                </a:lnTo>
                <a:lnTo>
                  <a:pt x="7606" y="1079"/>
                </a:lnTo>
                <a:lnTo>
                  <a:pt x="7605" y="996"/>
                </a:lnTo>
                <a:lnTo>
                  <a:pt x="7604" y="956"/>
                </a:lnTo>
                <a:lnTo>
                  <a:pt x="7603" y="918"/>
                </a:lnTo>
                <a:lnTo>
                  <a:pt x="7603" y="881"/>
                </a:lnTo>
                <a:lnTo>
                  <a:pt x="7603" y="847"/>
                </a:lnTo>
                <a:lnTo>
                  <a:pt x="7604" y="813"/>
                </a:lnTo>
                <a:lnTo>
                  <a:pt x="7605" y="782"/>
                </a:lnTo>
                <a:lnTo>
                  <a:pt x="7610" y="803"/>
                </a:lnTo>
                <a:lnTo>
                  <a:pt x="7578" y="750"/>
                </a:lnTo>
                <a:lnTo>
                  <a:pt x="7546" y="695"/>
                </a:lnTo>
                <a:lnTo>
                  <a:pt x="7486" y="584"/>
                </a:lnTo>
                <a:lnTo>
                  <a:pt x="7429" y="471"/>
                </a:lnTo>
                <a:lnTo>
                  <a:pt x="7375" y="358"/>
                </a:lnTo>
                <a:lnTo>
                  <a:pt x="7388" y="373"/>
                </a:lnTo>
                <a:lnTo>
                  <a:pt x="7370" y="361"/>
                </a:lnTo>
                <a:lnTo>
                  <a:pt x="7348" y="346"/>
                </a:lnTo>
                <a:lnTo>
                  <a:pt x="7323" y="328"/>
                </a:lnTo>
                <a:lnTo>
                  <a:pt x="7295" y="309"/>
                </a:lnTo>
                <a:lnTo>
                  <a:pt x="7265" y="288"/>
                </a:lnTo>
                <a:lnTo>
                  <a:pt x="7234" y="267"/>
                </a:lnTo>
                <a:lnTo>
                  <a:pt x="7168" y="222"/>
                </a:lnTo>
                <a:lnTo>
                  <a:pt x="7102" y="180"/>
                </a:lnTo>
                <a:lnTo>
                  <a:pt x="7071" y="161"/>
                </a:lnTo>
                <a:lnTo>
                  <a:pt x="7042" y="144"/>
                </a:lnTo>
                <a:lnTo>
                  <a:pt x="7015" y="130"/>
                </a:lnTo>
                <a:lnTo>
                  <a:pt x="6993" y="119"/>
                </a:lnTo>
                <a:lnTo>
                  <a:pt x="6976" y="112"/>
                </a:lnTo>
                <a:lnTo>
                  <a:pt x="6963" y="108"/>
                </a:lnTo>
                <a:lnTo>
                  <a:pt x="6884" y="99"/>
                </a:lnTo>
                <a:lnTo>
                  <a:pt x="6805" y="93"/>
                </a:lnTo>
                <a:lnTo>
                  <a:pt x="6725" y="88"/>
                </a:lnTo>
                <a:lnTo>
                  <a:pt x="6646" y="85"/>
                </a:lnTo>
                <a:lnTo>
                  <a:pt x="6484" y="81"/>
                </a:lnTo>
                <a:lnTo>
                  <a:pt x="6403" y="79"/>
                </a:lnTo>
                <a:lnTo>
                  <a:pt x="6324" y="75"/>
                </a:lnTo>
                <a:lnTo>
                  <a:pt x="6337" y="73"/>
                </a:lnTo>
                <a:lnTo>
                  <a:pt x="6337" y="73"/>
                </a:lnTo>
                <a:lnTo>
                  <a:pt x="6334" y="74"/>
                </a:lnTo>
                <a:lnTo>
                  <a:pt x="6326" y="77"/>
                </a:lnTo>
                <a:lnTo>
                  <a:pt x="6314" y="80"/>
                </a:lnTo>
                <a:lnTo>
                  <a:pt x="6300" y="85"/>
                </a:lnTo>
                <a:lnTo>
                  <a:pt x="6284" y="91"/>
                </a:lnTo>
                <a:lnTo>
                  <a:pt x="6268" y="96"/>
                </a:lnTo>
                <a:lnTo>
                  <a:pt x="6252" y="101"/>
                </a:lnTo>
                <a:lnTo>
                  <a:pt x="6237" y="107"/>
                </a:lnTo>
                <a:lnTo>
                  <a:pt x="6215" y="114"/>
                </a:lnTo>
                <a:lnTo>
                  <a:pt x="6194" y="120"/>
                </a:lnTo>
                <a:lnTo>
                  <a:pt x="6176" y="126"/>
                </a:lnTo>
                <a:lnTo>
                  <a:pt x="6159" y="131"/>
                </a:lnTo>
                <a:lnTo>
                  <a:pt x="6144" y="135"/>
                </a:lnTo>
                <a:lnTo>
                  <a:pt x="6130" y="140"/>
                </a:lnTo>
                <a:lnTo>
                  <a:pt x="6107" y="146"/>
                </a:lnTo>
                <a:lnTo>
                  <a:pt x="6088" y="151"/>
                </a:lnTo>
                <a:lnTo>
                  <a:pt x="6075" y="155"/>
                </a:lnTo>
                <a:lnTo>
                  <a:pt x="6064" y="159"/>
                </a:lnTo>
                <a:lnTo>
                  <a:pt x="6058" y="161"/>
                </a:lnTo>
                <a:lnTo>
                  <a:pt x="6043" y="168"/>
                </a:lnTo>
                <a:lnTo>
                  <a:pt x="6034" y="174"/>
                </a:lnTo>
                <a:lnTo>
                  <a:pt x="6023" y="181"/>
                </a:lnTo>
                <a:lnTo>
                  <a:pt x="6010" y="191"/>
                </a:lnTo>
                <a:lnTo>
                  <a:pt x="5992" y="204"/>
                </a:lnTo>
                <a:lnTo>
                  <a:pt x="5970" y="220"/>
                </a:lnTo>
                <a:lnTo>
                  <a:pt x="5957" y="229"/>
                </a:lnTo>
                <a:lnTo>
                  <a:pt x="5943" y="239"/>
                </a:lnTo>
                <a:cubicBezTo>
                  <a:pt x="5939" y="242"/>
                  <a:pt x="5935" y="244"/>
                  <a:pt x="5930" y="245"/>
                </a:cubicBezTo>
                <a:lnTo>
                  <a:pt x="5910" y="249"/>
                </a:lnTo>
                <a:lnTo>
                  <a:pt x="5891" y="253"/>
                </a:lnTo>
                <a:lnTo>
                  <a:pt x="5856" y="257"/>
                </a:lnTo>
                <a:lnTo>
                  <a:pt x="5841" y="260"/>
                </a:lnTo>
                <a:lnTo>
                  <a:pt x="5828" y="263"/>
                </a:lnTo>
                <a:lnTo>
                  <a:pt x="5817" y="267"/>
                </a:lnTo>
                <a:lnTo>
                  <a:pt x="5802" y="275"/>
                </a:lnTo>
                <a:lnTo>
                  <a:pt x="5807" y="271"/>
                </a:lnTo>
                <a:lnTo>
                  <a:pt x="5795" y="280"/>
                </a:lnTo>
                <a:lnTo>
                  <a:pt x="5800" y="276"/>
                </a:lnTo>
                <a:lnTo>
                  <a:pt x="5790" y="287"/>
                </a:lnTo>
                <a:lnTo>
                  <a:pt x="5794" y="282"/>
                </a:lnTo>
                <a:lnTo>
                  <a:pt x="5779" y="304"/>
                </a:lnTo>
                <a:lnTo>
                  <a:pt x="5765" y="333"/>
                </a:lnTo>
                <a:lnTo>
                  <a:pt x="5750" y="360"/>
                </a:lnTo>
                <a:cubicBezTo>
                  <a:pt x="5749" y="361"/>
                  <a:pt x="5748" y="363"/>
                  <a:pt x="5747" y="364"/>
                </a:cubicBezTo>
                <a:lnTo>
                  <a:pt x="5733" y="382"/>
                </a:lnTo>
                <a:lnTo>
                  <a:pt x="5721" y="395"/>
                </a:lnTo>
                <a:cubicBezTo>
                  <a:pt x="5720" y="397"/>
                  <a:pt x="5718" y="398"/>
                  <a:pt x="5717" y="399"/>
                </a:cubicBezTo>
                <a:lnTo>
                  <a:pt x="5688" y="422"/>
                </a:lnTo>
                <a:cubicBezTo>
                  <a:pt x="5686" y="423"/>
                  <a:pt x="5684" y="424"/>
                  <a:pt x="5683" y="425"/>
                </a:cubicBezTo>
                <a:lnTo>
                  <a:pt x="5646" y="444"/>
                </a:lnTo>
                <a:lnTo>
                  <a:pt x="5608" y="460"/>
                </a:lnTo>
                <a:lnTo>
                  <a:pt x="5570" y="473"/>
                </a:lnTo>
                <a:lnTo>
                  <a:pt x="5532" y="486"/>
                </a:lnTo>
                <a:lnTo>
                  <a:pt x="5497" y="498"/>
                </a:lnTo>
                <a:lnTo>
                  <a:pt x="5457" y="515"/>
                </a:lnTo>
                <a:lnTo>
                  <a:pt x="5410" y="528"/>
                </a:lnTo>
                <a:lnTo>
                  <a:pt x="5366" y="543"/>
                </a:lnTo>
                <a:lnTo>
                  <a:pt x="5324" y="560"/>
                </a:lnTo>
                <a:lnTo>
                  <a:pt x="5283" y="578"/>
                </a:lnTo>
                <a:lnTo>
                  <a:pt x="5243" y="598"/>
                </a:lnTo>
                <a:lnTo>
                  <a:pt x="5205" y="619"/>
                </a:lnTo>
                <a:lnTo>
                  <a:pt x="5130" y="666"/>
                </a:lnTo>
                <a:lnTo>
                  <a:pt x="5056" y="717"/>
                </a:lnTo>
                <a:lnTo>
                  <a:pt x="4982" y="770"/>
                </a:lnTo>
                <a:lnTo>
                  <a:pt x="4905" y="826"/>
                </a:lnTo>
                <a:lnTo>
                  <a:pt x="4829" y="879"/>
                </a:lnTo>
                <a:lnTo>
                  <a:pt x="4806" y="898"/>
                </a:lnTo>
                <a:lnTo>
                  <a:pt x="4811" y="893"/>
                </a:lnTo>
                <a:lnTo>
                  <a:pt x="4794" y="912"/>
                </a:lnTo>
                <a:lnTo>
                  <a:pt x="4779" y="935"/>
                </a:lnTo>
                <a:lnTo>
                  <a:pt x="4765" y="961"/>
                </a:lnTo>
                <a:lnTo>
                  <a:pt x="4737" y="1019"/>
                </a:lnTo>
                <a:lnTo>
                  <a:pt x="4720" y="1049"/>
                </a:lnTo>
                <a:lnTo>
                  <a:pt x="4701" y="1077"/>
                </a:lnTo>
                <a:lnTo>
                  <a:pt x="4681" y="1103"/>
                </a:lnTo>
                <a:lnTo>
                  <a:pt x="4664" y="1125"/>
                </a:lnTo>
                <a:lnTo>
                  <a:pt x="4650" y="1143"/>
                </a:lnTo>
                <a:lnTo>
                  <a:pt x="4639" y="1158"/>
                </a:lnTo>
                <a:lnTo>
                  <a:pt x="4629" y="1168"/>
                </a:lnTo>
                <a:lnTo>
                  <a:pt x="4620" y="1178"/>
                </a:lnTo>
                <a:lnTo>
                  <a:pt x="4616" y="1182"/>
                </a:lnTo>
                <a:cubicBezTo>
                  <a:pt x="4613" y="1184"/>
                  <a:pt x="4611" y="1186"/>
                  <a:pt x="4608" y="1188"/>
                </a:cubicBezTo>
                <a:lnTo>
                  <a:pt x="4605" y="1189"/>
                </a:lnTo>
                <a:cubicBezTo>
                  <a:pt x="4591" y="1196"/>
                  <a:pt x="4573" y="1193"/>
                  <a:pt x="4562" y="1182"/>
                </a:cubicBezTo>
                <a:lnTo>
                  <a:pt x="4561" y="1181"/>
                </a:lnTo>
                <a:cubicBezTo>
                  <a:pt x="4552" y="1171"/>
                  <a:pt x="4548" y="1158"/>
                  <a:pt x="4551" y="1145"/>
                </a:cubicBezTo>
                <a:lnTo>
                  <a:pt x="4552" y="1140"/>
                </a:lnTo>
                <a:lnTo>
                  <a:pt x="4555" y="1131"/>
                </a:lnTo>
                <a:lnTo>
                  <a:pt x="4558" y="1125"/>
                </a:lnTo>
                <a:lnTo>
                  <a:pt x="4566" y="1108"/>
                </a:lnTo>
                <a:lnTo>
                  <a:pt x="4574" y="1092"/>
                </a:lnTo>
                <a:lnTo>
                  <a:pt x="4580" y="1077"/>
                </a:lnTo>
                <a:lnTo>
                  <a:pt x="4585" y="1063"/>
                </a:lnTo>
                <a:lnTo>
                  <a:pt x="4584" y="1068"/>
                </a:lnTo>
                <a:lnTo>
                  <a:pt x="4585" y="1063"/>
                </a:lnTo>
                <a:lnTo>
                  <a:pt x="4584" y="1070"/>
                </a:lnTo>
                <a:lnTo>
                  <a:pt x="4584" y="1066"/>
                </a:lnTo>
                <a:lnTo>
                  <a:pt x="4595" y="1093"/>
                </a:lnTo>
                <a:lnTo>
                  <a:pt x="4593" y="1091"/>
                </a:lnTo>
                <a:lnTo>
                  <a:pt x="4628" y="1101"/>
                </a:lnTo>
                <a:lnTo>
                  <a:pt x="4624" y="1102"/>
                </a:lnTo>
                <a:lnTo>
                  <a:pt x="4635" y="1098"/>
                </a:lnTo>
                <a:lnTo>
                  <a:pt x="4630" y="1101"/>
                </a:lnTo>
                <a:lnTo>
                  <a:pt x="4634" y="1098"/>
                </a:lnTo>
                <a:lnTo>
                  <a:pt x="4629" y="1102"/>
                </a:lnTo>
                <a:lnTo>
                  <a:pt x="4620" y="1110"/>
                </a:lnTo>
                <a:lnTo>
                  <a:pt x="4608" y="1122"/>
                </a:lnTo>
                <a:lnTo>
                  <a:pt x="4594" y="1138"/>
                </a:lnTo>
                <a:lnTo>
                  <a:pt x="4576" y="1157"/>
                </a:lnTo>
                <a:lnTo>
                  <a:pt x="4554" y="1182"/>
                </a:lnTo>
                <a:lnTo>
                  <a:pt x="4530" y="1211"/>
                </a:lnTo>
                <a:lnTo>
                  <a:pt x="4516" y="1228"/>
                </a:lnTo>
                <a:lnTo>
                  <a:pt x="4501" y="1249"/>
                </a:lnTo>
                <a:lnTo>
                  <a:pt x="4485" y="1272"/>
                </a:lnTo>
                <a:lnTo>
                  <a:pt x="4468" y="1296"/>
                </a:lnTo>
                <a:lnTo>
                  <a:pt x="4433" y="1351"/>
                </a:lnTo>
                <a:lnTo>
                  <a:pt x="4397" y="1408"/>
                </a:lnTo>
                <a:lnTo>
                  <a:pt x="4360" y="1466"/>
                </a:lnTo>
                <a:lnTo>
                  <a:pt x="4325" y="1522"/>
                </a:lnTo>
                <a:lnTo>
                  <a:pt x="4307" y="1548"/>
                </a:lnTo>
                <a:lnTo>
                  <a:pt x="4290" y="1572"/>
                </a:lnTo>
                <a:lnTo>
                  <a:pt x="4274" y="1595"/>
                </a:lnTo>
                <a:lnTo>
                  <a:pt x="4259" y="1615"/>
                </a:lnTo>
                <a:lnTo>
                  <a:pt x="4222" y="1663"/>
                </a:lnTo>
                <a:lnTo>
                  <a:pt x="4186" y="1711"/>
                </a:lnTo>
                <a:lnTo>
                  <a:pt x="4152" y="1758"/>
                </a:lnTo>
                <a:lnTo>
                  <a:pt x="4120" y="1804"/>
                </a:lnTo>
                <a:lnTo>
                  <a:pt x="4090" y="1851"/>
                </a:lnTo>
                <a:lnTo>
                  <a:pt x="4064" y="1897"/>
                </a:lnTo>
                <a:lnTo>
                  <a:pt x="4040" y="1944"/>
                </a:lnTo>
                <a:lnTo>
                  <a:pt x="4019" y="1992"/>
                </a:lnTo>
                <a:lnTo>
                  <a:pt x="4001" y="2039"/>
                </a:lnTo>
                <a:lnTo>
                  <a:pt x="3987" y="2089"/>
                </a:lnTo>
                <a:lnTo>
                  <a:pt x="3977" y="2139"/>
                </a:lnTo>
                <a:lnTo>
                  <a:pt x="3971" y="2192"/>
                </a:lnTo>
                <a:lnTo>
                  <a:pt x="3970" y="2247"/>
                </a:lnTo>
                <a:lnTo>
                  <a:pt x="3973" y="2304"/>
                </a:lnTo>
                <a:lnTo>
                  <a:pt x="3981" y="2364"/>
                </a:lnTo>
                <a:lnTo>
                  <a:pt x="3996" y="2430"/>
                </a:lnTo>
                <a:lnTo>
                  <a:pt x="3991" y="2418"/>
                </a:lnTo>
                <a:lnTo>
                  <a:pt x="4002" y="2437"/>
                </a:lnTo>
                <a:lnTo>
                  <a:pt x="4013" y="2458"/>
                </a:lnTo>
                <a:lnTo>
                  <a:pt x="4024" y="2480"/>
                </a:lnTo>
                <a:lnTo>
                  <a:pt x="4035" y="2504"/>
                </a:lnTo>
                <a:lnTo>
                  <a:pt x="4057" y="2553"/>
                </a:lnTo>
                <a:lnTo>
                  <a:pt x="4080" y="2603"/>
                </a:lnTo>
                <a:lnTo>
                  <a:pt x="4105" y="2651"/>
                </a:lnTo>
                <a:lnTo>
                  <a:pt x="4117" y="2673"/>
                </a:lnTo>
                <a:lnTo>
                  <a:pt x="4130" y="2692"/>
                </a:lnTo>
                <a:lnTo>
                  <a:pt x="4142" y="2708"/>
                </a:lnTo>
                <a:lnTo>
                  <a:pt x="4155" y="2722"/>
                </a:lnTo>
                <a:lnTo>
                  <a:pt x="4171" y="2736"/>
                </a:lnTo>
                <a:lnTo>
                  <a:pt x="4166" y="2733"/>
                </a:lnTo>
                <a:lnTo>
                  <a:pt x="4183" y="2743"/>
                </a:lnTo>
                <a:lnTo>
                  <a:pt x="4176" y="2740"/>
                </a:lnTo>
                <a:lnTo>
                  <a:pt x="4199" y="2749"/>
                </a:lnTo>
                <a:lnTo>
                  <a:pt x="4225" y="2755"/>
                </a:lnTo>
                <a:lnTo>
                  <a:pt x="4252" y="2760"/>
                </a:lnTo>
                <a:lnTo>
                  <a:pt x="4281" y="2762"/>
                </a:lnTo>
                <a:lnTo>
                  <a:pt x="4342" y="2765"/>
                </a:lnTo>
                <a:lnTo>
                  <a:pt x="4375" y="2768"/>
                </a:lnTo>
                <a:lnTo>
                  <a:pt x="4405" y="2771"/>
                </a:lnTo>
                <a:lnTo>
                  <a:pt x="4388" y="2773"/>
                </a:lnTo>
                <a:lnTo>
                  <a:pt x="4454" y="2749"/>
                </a:lnTo>
                <a:lnTo>
                  <a:pt x="4523" y="2720"/>
                </a:lnTo>
                <a:lnTo>
                  <a:pt x="4592" y="2685"/>
                </a:lnTo>
                <a:lnTo>
                  <a:pt x="4660" y="2646"/>
                </a:lnTo>
                <a:lnTo>
                  <a:pt x="4723" y="2603"/>
                </a:lnTo>
                <a:lnTo>
                  <a:pt x="4753" y="2579"/>
                </a:lnTo>
                <a:lnTo>
                  <a:pt x="4781" y="2555"/>
                </a:lnTo>
                <a:lnTo>
                  <a:pt x="4807" y="2530"/>
                </a:lnTo>
                <a:lnTo>
                  <a:pt x="4832" y="2504"/>
                </a:lnTo>
                <a:lnTo>
                  <a:pt x="4853" y="2479"/>
                </a:lnTo>
                <a:lnTo>
                  <a:pt x="4872" y="2453"/>
                </a:lnTo>
                <a:lnTo>
                  <a:pt x="4883" y="2433"/>
                </a:lnTo>
                <a:lnTo>
                  <a:pt x="4893" y="2412"/>
                </a:lnTo>
                <a:lnTo>
                  <a:pt x="4901" y="2389"/>
                </a:lnTo>
                <a:lnTo>
                  <a:pt x="4909" y="2364"/>
                </a:lnTo>
                <a:lnTo>
                  <a:pt x="4923" y="2311"/>
                </a:lnTo>
                <a:lnTo>
                  <a:pt x="4931" y="2284"/>
                </a:lnTo>
                <a:lnTo>
                  <a:pt x="4940" y="2259"/>
                </a:lnTo>
                <a:cubicBezTo>
                  <a:pt x="4942" y="2252"/>
                  <a:pt x="4947" y="2246"/>
                  <a:pt x="4952" y="2241"/>
                </a:cubicBezTo>
                <a:lnTo>
                  <a:pt x="4982" y="2218"/>
                </a:lnTo>
                <a:lnTo>
                  <a:pt x="5010" y="2192"/>
                </a:lnTo>
                <a:lnTo>
                  <a:pt x="5035" y="2162"/>
                </a:lnTo>
                <a:lnTo>
                  <a:pt x="5059" y="2130"/>
                </a:lnTo>
                <a:lnTo>
                  <a:pt x="5081" y="2096"/>
                </a:lnTo>
                <a:lnTo>
                  <a:pt x="5101" y="2058"/>
                </a:lnTo>
                <a:lnTo>
                  <a:pt x="5118" y="2019"/>
                </a:lnTo>
                <a:lnTo>
                  <a:pt x="5134" y="1978"/>
                </a:lnTo>
                <a:lnTo>
                  <a:pt x="5148" y="1934"/>
                </a:lnTo>
                <a:lnTo>
                  <a:pt x="5160" y="1889"/>
                </a:lnTo>
                <a:lnTo>
                  <a:pt x="5171" y="1842"/>
                </a:lnTo>
                <a:lnTo>
                  <a:pt x="5180" y="1794"/>
                </a:lnTo>
                <a:lnTo>
                  <a:pt x="5187" y="1745"/>
                </a:lnTo>
                <a:lnTo>
                  <a:pt x="5193" y="1696"/>
                </a:lnTo>
                <a:lnTo>
                  <a:pt x="5200" y="1594"/>
                </a:lnTo>
                <a:lnTo>
                  <a:pt x="5203" y="1490"/>
                </a:lnTo>
                <a:lnTo>
                  <a:pt x="5202" y="1387"/>
                </a:lnTo>
                <a:lnTo>
                  <a:pt x="5196" y="1286"/>
                </a:lnTo>
                <a:lnTo>
                  <a:pt x="5188" y="1187"/>
                </a:lnTo>
                <a:lnTo>
                  <a:pt x="5183" y="1140"/>
                </a:lnTo>
                <a:lnTo>
                  <a:pt x="5177" y="1094"/>
                </a:lnTo>
                <a:lnTo>
                  <a:pt x="5171" y="1049"/>
                </a:lnTo>
                <a:lnTo>
                  <a:pt x="5165" y="1007"/>
                </a:lnTo>
                <a:lnTo>
                  <a:pt x="5158" y="966"/>
                </a:lnTo>
                <a:lnTo>
                  <a:pt x="5152" y="928"/>
                </a:lnTo>
                <a:lnTo>
                  <a:pt x="5145" y="891"/>
                </a:lnTo>
                <a:lnTo>
                  <a:pt x="5139" y="857"/>
                </a:lnTo>
                <a:lnTo>
                  <a:pt x="5144" y="871"/>
                </a:lnTo>
                <a:lnTo>
                  <a:pt x="5142" y="868"/>
                </a:lnTo>
                <a:lnTo>
                  <a:pt x="5139" y="862"/>
                </a:lnTo>
                <a:lnTo>
                  <a:pt x="5131" y="851"/>
                </a:lnTo>
                <a:lnTo>
                  <a:pt x="5123" y="838"/>
                </a:lnTo>
                <a:lnTo>
                  <a:pt x="5113" y="821"/>
                </a:lnTo>
                <a:lnTo>
                  <a:pt x="5101" y="802"/>
                </a:lnTo>
                <a:lnTo>
                  <a:pt x="5088" y="781"/>
                </a:lnTo>
                <a:lnTo>
                  <a:pt x="5074" y="757"/>
                </a:lnTo>
                <a:lnTo>
                  <a:pt x="5045" y="708"/>
                </a:lnTo>
                <a:lnTo>
                  <a:pt x="5017" y="656"/>
                </a:lnTo>
                <a:lnTo>
                  <a:pt x="4993" y="605"/>
                </a:lnTo>
                <a:lnTo>
                  <a:pt x="4982" y="580"/>
                </a:lnTo>
                <a:lnTo>
                  <a:pt x="4974" y="559"/>
                </a:lnTo>
                <a:lnTo>
                  <a:pt x="4978" y="567"/>
                </a:lnTo>
                <a:lnTo>
                  <a:pt x="4977" y="565"/>
                </a:lnTo>
                <a:lnTo>
                  <a:pt x="4972" y="559"/>
                </a:lnTo>
                <a:lnTo>
                  <a:pt x="4964" y="548"/>
                </a:lnTo>
                <a:lnTo>
                  <a:pt x="4954" y="534"/>
                </a:lnTo>
                <a:lnTo>
                  <a:pt x="4941" y="518"/>
                </a:lnTo>
                <a:lnTo>
                  <a:pt x="4927" y="500"/>
                </a:lnTo>
                <a:lnTo>
                  <a:pt x="4910" y="480"/>
                </a:lnTo>
                <a:lnTo>
                  <a:pt x="4892" y="460"/>
                </a:lnTo>
                <a:lnTo>
                  <a:pt x="4852" y="419"/>
                </a:lnTo>
                <a:lnTo>
                  <a:pt x="4831" y="400"/>
                </a:lnTo>
                <a:lnTo>
                  <a:pt x="4810" y="383"/>
                </a:lnTo>
                <a:lnTo>
                  <a:pt x="4790" y="369"/>
                </a:lnTo>
                <a:lnTo>
                  <a:pt x="4770" y="358"/>
                </a:lnTo>
                <a:lnTo>
                  <a:pt x="4747" y="349"/>
                </a:lnTo>
                <a:lnTo>
                  <a:pt x="4752" y="350"/>
                </a:lnTo>
                <a:lnTo>
                  <a:pt x="4733" y="346"/>
                </a:lnTo>
                <a:lnTo>
                  <a:pt x="4660" y="337"/>
                </a:lnTo>
                <a:lnTo>
                  <a:pt x="4585" y="330"/>
                </a:lnTo>
                <a:lnTo>
                  <a:pt x="4510" y="326"/>
                </a:lnTo>
                <a:lnTo>
                  <a:pt x="4434" y="323"/>
                </a:lnTo>
                <a:lnTo>
                  <a:pt x="4281" y="319"/>
                </a:lnTo>
                <a:lnTo>
                  <a:pt x="4204" y="316"/>
                </a:lnTo>
                <a:lnTo>
                  <a:pt x="4128" y="312"/>
                </a:lnTo>
                <a:lnTo>
                  <a:pt x="4142" y="311"/>
                </a:lnTo>
                <a:lnTo>
                  <a:pt x="4138" y="312"/>
                </a:lnTo>
                <a:lnTo>
                  <a:pt x="4134" y="313"/>
                </a:lnTo>
                <a:lnTo>
                  <a:pt x="4126" y="315"/>
                </a:lnTo>
                <a:lnTo>
                  <a:pt x="4117" y="317"/>
                </a:lnTo>
                <a:lnTo>
                  <a:pt x="4107" y="320"/>
                </a:lnTo>
                <a:lnTo>
                  <a:pt x="4093" y="324"/>
                </a:lnTo>
                <a:lnTo>
                  <a:pt x="4064" y="333"/>
                </a:lnTo>
                <a:lnTo>
                  <a:pt x="4031" y="343"/>
                </a:lnTo>
                <a:lnTo>
                  <a:pt x="3998" y="354"/>
                </a:lnTo>
                <a:lnTo>
                  <a:pt x="3967" y="365"/>
                </a:lnTo>
                <a:lnTo>
                  <a:pt x="3953" y="371"/>
                </a:lnTo>
                <a:lnTo>
                  <a:pt x="3943" y="375"/>
                </a:lnTo>
                <a:lnTo>
                  <a:pt x="3920" y="387"/>
                </a:lnTo>
                <a:lnTo>
                  <a:pt x="3896" y="403"/>
                </a:lnTo>
                <a:lnTo>
                  <a:pt x="3871" y="422"/>
                </a:lnTo>
                <a:lnTo>
                  <a:pt x="3847" y="439"/>
                </a:lnTo>
                <a:cubicBezTo>
                  <a:pt x="3843" y="442"/>
                  <a:pt x="3839" y="444"/>
                  <a:pt x="3835" y="445"/>
                </a:cubicBezTo>
                <a:lnTo>
                  <a:pt x="3766" y="463"/>
                </a:lnTo>
                <a:lnTo>
                  <a:pt x="3699" y="482"/>
                </a:lnTo>
                <a:lnTo>
                  <a:pt x="3565" y="523"/>
                </a:lnTo>
                <a:lnTo>
                  <a:pt x="3432" y="568"/>
                </a:lnTo>
                <a:lnTo>
                  <a:pt x="3298" y="614"/>
                </a:lnTo>
                <a:lnTo>
                  <a:pt x="3288" y="618"/>
                </a:lnTo>
                <a:lnTo>
                  <a:pt x="3275" y="625"/>
                </a:lnTo>
                <a:lnTo>
                  <a:pt x="3280" y="622"/>
                </a:lnTo>
                <a:lnTo>
                  <a:pt x="3260" y="636"/>
                </a:lnTo>
                <a:lnTo>
                  <a:pt x="3241" y="654"/>
                </a:lnTo>
                <a:lnTo>
                  <a:pt x="3222" y="677"/>
                </a:lnTo>
                <a:lnTo>
                  <a:pt x="3183" y="728"/>
                </a:lnTo>
                <a:lnTo>
                  <a:pt x="3161" y="754"/>
                </a:lnTo>
                <a:lnTo>
                  <a:pt x="3138" y="778"/>
                </a:lnTo>
                <a:lnTo>
                  <a:pt x="3081" y="827"/>
                </a:lnTo>
                <a:lnTo>
                  <a:pt x="3025" y="873"/>
                </a:lnTo>
                <a:lnTo>
                  <a:pt x="2969" y="918"/>
                </a:lnTo>
                <a:lnTo>
                  <a:pt x="2915" y="962"/>
                </a:lnTo>
                <a:lnTo>
                  <a:pt x="2861" y="1005"/>
                </a:lnTo>
                <a:lnTo>
                  <a:pt x="2807" y="1050"/>
                </a:lnTo>
                <a:lnTo>
                  <a:pt x="2755" y="1097"/>
                </a:lnTo>
                <a:lnTo>
                  <a:pt x="2702" y="1148"/>
                </a:lnTo>
                <a:lnTo>
                  <a:pt x="2642" y="1207"/>
                </a:lnTo>
                <a:lnTo>
                  <a:pt x="2578" y="1268"/>
                </a:lnTo>
                <a:lnTo>
                  <a:pt x="2515" y="1331"/>
                </a:lnTo>
                <a:lnTo>
                  <a:pt x="2454" y="1396"/>
                </a:lnTo>
                <a:lnTo>
                  <a:pt x="2396" y="1463"/>
                </a:lnTo>
                <a:lnTo>
                  <a:pt x="2369" y="1497"/>
                </a:lnTo>
                <a:lnTo>
                  <a:pt x="2345" y="1532"/>
                </a:lnTo>
                <a:lnTo>
                  <a:pt x="2322" y="1567"/>
                </a:lnTo>
                <a:lnTo>
                  <a:pt x="2302" y="1602"/>
                </a:lnTo>
                <a:lnTo>
                  <a:pt x="2284" y="1638"/>
                </a:lnTo>
                <a:lnTo>
                  <a:pt x="2269" y="1677"/>
                </a:lnTo>
                <a:cubicBezTo>
                  <a:pt x="2267" y="1681"/>
                  <a:pt x="2264" y="1685"/>
                  <a:pt x="2260" y="1689"/>
                </a:cubicBezTo>
                <a:lnTo>
                  <a:pt x="2226" y="1723"/>
                </a:lnTo>
                <a:lnTo>
                  <a:pt x="2191" y="1758"/>
                </a:lnTo>
                <a:lnTo>
                  <a:pt x="2118" y="1833"/>
                </a:lnTo>
                <a:lnTo>
                  <a:pt x="2046" y="1911"/>
                </a:lnTo>
                <a:lnTo>
                  <a:pt x="2011" y="1952"/>
                </a:lnTo>
                <a:lnTo>
                  <a:pt x="1977" y="1993"/>
                </a:lnTo>
                <a:lnTo>
                  <a:pt x="1945" y="2035"/>
                </a:lnTo>
                <a:lnTo>
                  <a:pt x="1915" y="2078"/>
                </a:lnTo>
                <a:lnTo>
                  <a:pt x="1887" y="2121"/>
                </a:lnTo>
                <a:lnTo>
                  <a:pt x="1863" y="2165"/>
                </a:lnTo>
                <a:lnTo>
                  <a:pt x="1841" y="2209"/>
                </a:lnTo>
                <a:lnTo>
                  <a:pt x="1824" y="2253"/>
                </a:lnTo>
                <a:lnTo>
                  <a:pt x="1810" y="2297"/>
                </a:lnTo>
                <a:lnTo>
                  <a:pt x="1800" y="2342"/>
                </a:lnTo>
                <a:lnTo>
                  <a:pt x="1793" y="2392"/>
                </a:lnTo>
                <a:lnTo>
                  <a:pt x="1788" y="2441"/>
                </a:lnTo>
                <a:lnTo>
                  <a:pt x="1781" y="2542"/>
                </a:lnTo>
                <a:lnTo>
                  <a:pt x="1775" y="2644"/>
                </a:lnTo>
                <a:lnTo>
                  <a:pt x="1767" y="2745"/>
                </a:lnTo>
                <a:lnTo>
                  <a:pt x="1765" y="2729"/>
                </a:lnTo>
                <a:lnTo>
                  <a:pt x="1777" y="2762"/>
                </a:lnTo>
                <a:lnTo>
                  <a:pt x="1788" y="2793"/>
                </a:lnTo>
                <a:lnTo>
                  <a:pt x="1800" y="2820"/>
                </a:lnTo>
                <a:lnTo>
                  <a:pt x="1813" y="2844"/>
                </a:lnTo>
                <a:lnTo>
                  <a:pt x="1827" y="2866"/>
                </a:lnTo>
                <a:lnTo>
                  <a:pt x="1841" y="2886"/>
                </a:lnTo>
                <a:lnTo>
                  <a:pt x="1856" y="2903"/>
                </a:lnTo>
                <a:lnTo>
                  <a:pt x="1872" y="2919"/>
                </a:lnTo>
                <a:lnTo>
                  <a:pt x="1890" y="2934"/>
                </a:lnTo>
                <a:lnTo>
                  <a:pt x="1910" y="2948"/>
                </a:lnTo>
                <a:lnTo>
                  <a:pt x="1931" y="2960"/>
                </a:lnTo>
                <a:lnTo>
                  <a:pt x="1955" y="2971"/>
                </a:lnTo>
                <a:lnTo>
                  <a:pt x="1981" y="2982"/>
                </a:lnTo>
                <a:lnTo>
                  <a:pt x="2009" y="2991"/>
                </a:lnTo>
                <a:lnTo>
                  <a:pt x="2041" y="3001"/>
                </a:lnTo>
                <a:lnTo>
                  <a:pt x="2076" y="3010"/>
                </a:lnTo>
                <a:lnTo>
                  <a:pt x="2056" y="3010"/>
                </a:lnTo>
                <a:lnTo>
                  <a:pt x="2060" y="3009"/>
                </a:lnTo>
                <a:lnTo>
                  <a:pt x="2066" y="3007"/>
                </a:lnTo>
                <a:lnTo>
                  <a:pt x="2077" y="3004"/>
                </a:lnTo>
                <a:lnTo>
                  <a:pt x="2091" y="3000"/>
                </a:lnTo>
                <a:lnTo>
                  <a:pt x="2109" y="2994"/>
                </a:lnTo>
                <a:lnTo>
                  <a:pt x="2129" y="2987"/>
                </a:lnTo>
                <a:lnTo>
                  <a:pt x="2151" y="2979"/>
                </a:lnTo>
                <a:lnTo>
                  <a:pt x="2174" y="2971"/>
                </a:lnTo>
                <a:lnTo>
                  <a:pt x="2223" y="2952"/>
                </a:lnTo>
                <a:lnTo>
                  <a:pt x="2272" y="2930"/>
                </a:lnTo>
                <a:lnTo>
                  <a:pt x="2294" y="2919"/>
                </a:lnTo>
                <a:lnTo>
                  <a:pt x="2314" y="2907"/>
                </a:lnTo>
                <a:lnTo>
                  <a:pt x="2331" y="2896"/>
                </a:lnTo>
                <a:lnTo>
                  <a:pt x="2346" y="2885"/>
                </a:lnTo>
                <a:lnTo>
                  <a:pt x="2388" y="2847"/>
                </a:lnTo>
                <a:lnTo>
                  <a:pt x="2428" y="2805"/>
                </a:lnTo>
                <a:lnTo>
                  <a:pt x="2468" y="2760"/>
                </a:lnTo>
                <a:lnTo>
                  <a:pt x="2506" y="2713"/>
                </a:lnTo>
                <a:lnTo>
                  <a:pt x="2543" y="2665"/>
                </a:lnTo>
                <a:lnTo>
                  <a:pt x="2578" y="2615"/>
                </a:lnTo>
                <a:lnTo>
                  <a:pt x="2612" y="2566"/>
                </a:lnTo>
                <a:lnTo>
                  <a:pt x="2644" y="2517"/>
                </a:lnTo>
                <a:lnTo>
                  <a:pt x="2679" y="2462"/>
                </a:lnTo>
                <a:lnTo>
                  <a:pt x="2714" y="2409"/>
                </a:lnTo>
                <a:lnTo>
                  <a:pt x="2746" y="2358"/>
                </a:lnTo>
                <a:lnTo>
                  <a:pt x="2777" y="2307"/>
                </a:lnTo>
                <a:lnTo>
                  <a:pt x="2806" y="2256"/>
                </a:lnTo>
                <a:lnTo>
                  <a:pt x="2832" y="2203"/>
                </a:lnTo>
                <a:lnTo>
                  <a:pt x="2856" y="2148"/>
                </a:lnTo>
                <a:lnTo>
                  <a:pt x="2878" y="2087"/>
                </a:lnTo>
                <a:lnTo>
                  <a:pt x="2891" y="2052"/>
                </a:lnTo>
                <a:lnTo>
                  <a:pt x="2906" y="2019"/>
                </a:lnTo>
                <a:lnTo>
                  <a:pt x="2923" y="1988"/>
                </a:lnTo>
                <a:lnTo>
                  <a:pt x="2941" y="1958"/>
                </a:lnTo>
                <a:lnTo>
                  <a:pt x="2978" y="1903"/>
                </a:lnTo>
                <a:lnTo>
                  <a:pt x="3014" y="1852"/>
                </a:lnTo>
                <a:lnTo>
                  <a:pt x="3048" y="1799"/>
                </a:lnTo>
                <a:lnTo>
                  <a:pt x="3063" y="1773"/>
                </a:lnTo>
                <a:lnTo>
                  <a:pt x="3076" y="1746"/>
                </a:lnTo>
                <a:lnTo>
                  <a:pt x="3088" y="1718"/>
                </a:lnTo>
                <a:lnTo>
                  <a:pt x="3097" y="1689"/>
                </a:lnTo>
                <a:lnTo>
                  <a:pt x="3105" y="1657"/>
                </a:lnTo>
                <a:lnTo>
                  <a:pt x="3109" y="1622"/>
                </a:lnTo>
                <a:lnTo>
                  <a:pt x="3116" y="1530"/>
                </a:lnTo>
                <a:lnTo>
                  <a:pt x="3122" y="1438"/>
                </a:lnTo>
                <a:lnTo>
                  <a:pt x="3131" y="1253"/>
                </a:lnTo>
                <a:lnTo>
                  <a:pt x="3138" y="1067"/>
                </a:lnTo>
                <a:lnTo>
                  <a:pt x="3147" y="882"/>
                </a:lnTo>
                <a:lnTo>
                  <a:pt x="3149" y="896"/>
                </a:lnTo>
                <a:lnTo>
                  <a:pt x="3133" y="852"/>
                </a:lnTo>
                <a:lnTo>
                  <a:pt x="3121" y="809"/>
                </a:lnTo>
                <a:lnTo>
                  <a:pt x="3099" y="722"/>
                </a:lnTo>
                <a:lnTo>
                  <a:pt x="3088" y="680"/>
                </a:lnTo>
                <a:lnTo>
                  <a:pt x="3076" y="640"/>
                </a:lnTo>
                <a:lnTo>
                  <a:pt x="3062" y="601"/>
                </a:lnTo>
                <a:lnTo>
                  <a:pt x="3047" y="564"/>
                </a:lnTo>
                <a:lnTo>
                  <a:pt x="3032" y="536"/>
                </a:lnTo>
                <a:lnTo>
                  <a:pt x="3015" y="509"/>
                </a:lnTo>
                <a:lnTo>
                  <a:pt x="2998" y="485"/>
                </a:lnTo>
                <a:lnTo>
                  <a:pt x="2980" y="462"/>
                </a:lnTo>
                <a:lnTo>
                  <a:pt x="2960" y="440"/>
                </a:lnTo>
                <a:lnTo>
                  <a:pt x="2941" y="421"/>
                </a:lnTo>
                <a:lnTo>
                  <a:pt x="2897" y="382"/>
                </a:lnTo>
                <a:lnTo>
                  <a:pt x="2849" y="346"/>
                </a:lnTo>
                <a:lnTo>
                  <a:pt x="2798" y="311"/>
                </a:lnTo>
                <a:lnTo>
                  <a:pt x="2744" y="276"/>
                </a:lnTo>
                <a:lnTo>
                  <a:pt x="2688" y="240"/>
                </a:lnTo>
                <a:lnTo>
                  <a:pt x="2703" y="245"/>
                </a:lnTo>
                <a:lnTo>
                  <a:pt x="2607" y="230"/>
                </a:lnTo>
                <a:lnTo>
                  <a:pt x="2515" y="214"/>
                </a:lnTo>
                <a:lnTo>
                  <a:pt x="2426" y="200"/>
                </a:lnTo>
                <a:lnTo>
                  <a:pt x="2337" y="186"/>
                </a:lnTo>
                <a:lnTo>
                  <a:pt x="2249" y="172"/>
                </a:lnTo>
                <a:lnTo>
                  <a:pt x="2158" y="161"/>
                </a:lnTo>
                <a:lnTo>
                  <a:pt x="2064" y="150"/>
                </a:lnTo>
                <a:lnTo>
                  <a:pt x="2015" y="146"/>
                </a:lnTo>
                <a:lnTo>
                  <a:pt x="1964" y="142"/>
                </a:lnTo>
                <a:lnTo>
                  <a:pt x="1980" y="140"/>
                </a:lnTo>
                <a:lnTo>
                  <a:pt x="1897" y="169"/>
                </a:lnTo>
                <a:lnTo>
                  <a:pt x="1818" y="204"/>
                </a:lnTo>
                <a:lnTo>
                  <a:pt x="1742" y="241"/>
                </a:lnTo>
                <a:lnTo>
                  <a:pt x="1668" y="283"/>
                </a:lnTo>
                <a:lnTo>
                  <a:pt x="1595" y="328"/>
                </a:lnTo>
                <a:lnTo>
                  <a:pt x="1523" y="374"/>
                </a:lnTo>
                <a:lnTo>
                  <a:pt x="1450" y="423"/>
                </a:lnTo>
                <a:lnTo>
                  <a:pt x="1375" y="473"/>
                </a:lnTo>
                <a:lnTo>
                  <a:pt x="1291" y="528"/>
                </a:lnTo>
                <a:lnTo>
                  <a:pt x="1206" y="582"/>
                </a:lnTo>
                <a:lnTo>
                  <a:pt x="1123" y="637"/>
                </a:lnTo>
                <a:lnTo>
                  <a:pt x="1083" y="665"/>
                </a:lnTo>
                <a:lnTo>
                  <a:pt x="1045" y="695"/>
                </a:lnTo>
                <a:lnTo>
                  <a:pt x="1008" y="725"/>
                </a:lnTo>
                <a:lnTo>
                  <a:pt x="974" y="757"/>
                </a:lnTo>
                <a:lnTo>
                  <a:pt x="941" y="790"/>
                </a:lnTo>
                <a:lnTo>
                  <a:pt x="911" y="826"/>
                </a:lnTo>
                <a:lnTo>
                  <a:pt x="884" y="864"/>
                </a:lnTo>
                <a:lnTo>
                  <a:pt x="859" y="904"/>
                </a:lnTo>
                <a:lnTo>
                  <a:pt x="838" y="947"/>
                </a:lnTo>
                <a:lnTo>
                  <a:pt x="819" y="997"/>
                </a:lnTo>
                <a:cubicBezTo>
                  <a:pt x="818" y="1000"/>
                  <a:pt x="816" y="1003"/>
                  <a:pt x="814" y="1006"/>
                </a:cubicBezTo>
                <a:lnTo>
                  <a:pt x="771" y="1063"/>
                </a:lnTo>
                <a:lnTo>
                  <a:pt x="729" y="1118"/>
                </a:lnTo>
                <a:lnTo>
                  <a:pt x="690" y="1172"/>
                </a:lnTo>
                <a:lnTo>
                  <a:pt x="654" y="1226"/>
                </a:lnTo>
                <a:lnTo>
                  <a:pt x="622" y="1281"/>
                </a:lnTo>
                <a:lnTo>
                  <a:pt x="593" y="1339"/>
                </a:lnTo>
                <a:lnTo>
                  <a:pt x="569" y="1400"/>
                </a:lnTo>
                <a:lnTo>
                  <a:pt x="549" y="1469"/>
                </a:lnTo>
                <a:cubicBezTo>
                  <a:pt x="547" y="1475"/>
                  <a:pt x="544" y="1481"/>
                  <a:pt x="539" y="1486"/>
                </a:cubicBezTo>
                <a:lnTo>
                  <a:pt x="508" y="1515"/>
                </a:lnTo>
                <a:lnTo>
                  <a:pt x="482" y="1543"/>
                </a:lnTo>
                <a:lnTo>
                  <a:pt x="460" y="1571"/>
                </a:lnTo>
                <a:lnTo>
                  <a:pt x="440" y="1600"/>
                </a:lnTo>
                <a:lnTo>
                  <a:pt x="423" y="1630"/>
                </a:lnTo>
                <a:lnTo>
                  <a:pt x="407" y="1664"/>
                </a:lnTo>
                <a:lnTo>
                  <a:pt x="392" y="1700"/>
                </a:lnTo>
                <a:lnTo>
                  <a:pt x="378" y="1741"/>
                </a:lnTo>
                <a:cubicBezTo>
                  <a:pt x="377" y="1744"/>
                  <a:pt x="375" y="1747"/>
                  <a:pt x="374" y="1749"/>
                </a:cubicBezTo>
                <a:lnTo>
                  <a:pt x="337" y="1808"/>
                </a:lnTo>
                <a:lnTo>
                  <a:pt x="303" y="1867"/>
                </a:lnTo>
                <a:lnTo>
                  <a:pt x="272" y="1927"/>
                </a:lnTo>
                <a:lnTo>
                  <a:pt x="244" y="1988"/>
                </a:lnTo>
                <a:lnTo>
                  <a:pt x="220" y="2049"/>
                </a:lnTo>
                <a:lnTo>
                  <a:pt x="197" y="2112"/>
                </a:lnTo>
                <a:lnTo>
                  <a:pt x="177" y="2175"/>
                </a:lnTo>
                <a:lnTo>
                  <a:pt x="159" y="2239"/>
                </a:lnTo>
                <a:lnTo>
                  <a:pt x="144" y="2304"/>
                </a:lnTo>
                <a:lnTo>
                  <a:pt x="130" y="2370"/>
                </a:lnTo>
                <a:lnTo>
                  <a:pt x="118" y="2436"/>
                </a:lnTo>
                <a:lnTo>
                  <a:pt x="107" y="2503"/>
                </a:lnTo>
                <a:lnTo>
                  <a:pt x="89" y="2639"/>
                </a:lnTo>
                <a:lnTo>
                  <a:pt x="75" y="2779"/>
                </a:lnTo>
                <a:lnTo>
                  <a:pt x="74" y="2763"/>
                </a:lnTo>
                <a:lnTo>
                  <a:pt x="74" y="2764"/>
                </a:lnTo>
                <a:lnTo>
                  <a:pt x="75" y="2767"/>
                </a:lnTo>
                <a:lnTo>
                  <a:pt x="77" y="2776"/>
                </a:lnTo>
                <a:lnTo>
                  <a:pt x="81" y="2788"/>
                </a:lnTo>
                <a:lnTo>
                  <a:pt x="86" y="2803"/>
                </a:lnTo>
                <a:lnTo>
                  <a:pt x="91" y="2820"/>
                </a:lnTo>
                <a:lnTo>
                  <a:pt x="96" y="2837"/>
                </a:lnTo>
                <a:lnTo>
                  <a:pt x="102" y="2853"/>
                </a:lnTo>
                <a:lnTo>
                  <a:pt x="107" y="2868"/>
                </a:lnTo>
                <a:lnTo>
                  <a:pt x="123" y="2917"/>
                </a:lnTo>
                <a:lnTo>
                  <a:pt x="140" y="2967"/>
                </a:lnTo>
                <a:lnTo>
                  <a:pt x="157" y="3018"/>
                </a:lnTo>
                <a:lnTo>
                  <a:pt x="174" y="3068"/>
                </a:lnTo>
                <a:lnTo>
                  <a:pt x="102" y="3091"/>
                </a:lnTo>
                <a:close/>
                <a:moveTo>
                  <a:pt x="9895" y="454"/>
                </a:moveTo>
                <a:lnTo>
                  <a:pt x="10179" y="612"/>
                </a:lnTo>
                <a:lnTo>
                  <a:pt x="9902" y="782"/>
                </a:lnTo>
                <a:cubicBezTo>
                  <a:pt x="9884" y="792"/>
                  <a:pt x="9861" y="787"/>
                  <a:pt x="9850" y="769"/>
                </a:cubicBezTo>
                <a:cubicBezTo>
                  <a:pt x="9840" y="752"/>
                  <a:pt x="9845" y="728"/>
                  <a:pt x="9863" y="718"/>
                </a:cubicBezTo>
                <a:lnTo>
                  <a:pt x="10085" y="582"/>
                </a:lnTo>
                <a:lnTo>
                  <a:pt x="10086" y="647"/>
                </a:lnTo>
                <a:lnTo>
                  <a:pt x="9859" y="520"/>
                </a:lnTo>
                <a:cubicBezTo>
                  <a:pt x="9841" y="510"/>
                  <a:pt x="9834" y="487"/>
                  <a:pt x="9844" y="469"/>
                </a:cubicBezTo>
                <a:cubicBezTo>
                  <a:pt x="9854" y="451"/>
                  <a:pt x="9877" y="444"/>
                  <a:pt x="9895" y="454"/>
                </a:cubicBezTo>
                <a:close/>
              </a:path>
            </a:pathLst>
          </a:custGeom>
          <a:solidFill>
            <a:srgbClr val="FF0000"/>
          </a:solidFill>
          <a:ln w="158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Freeform 25"/>
          <p:cNvSpPr>
            <a:spLocks noEditPoints="1"/>
          </p:cNvSpPr>
          <p:nvPr/>
        </p:nvSpPr>
        <p:spPr bwMode="auto">
          <a:xfrm>
            <a:off x="3118600" y="2910480"/>
            <a:ext cx="1154113" cy="508000"/>
          </a:xfrm>
          <a:custGeom>
            <a:avLst/>
            <a:gdLst>
              <a:gd name="T0" fmla="*/ 108 w 6187"/>
              <a:gd name="T1" fmla="*/ 2411 h 2720"/>
              <a:gd name="T2" fmla="*/ 319 w 6187"/>
              <a:gd name="T3" fmla="*/ 2115 h 2720"/>
              <a:gd name="T4" fmla="*/ 615 w 6187"/>
              <a:gd name="T5" fmla="*/ 1852 h 2720"/>
              <a:gd name="T6" fmla="*/ 969 w 6187"/>
              <a:gd name="T7" fmla="*/ 1644 h 2720"/>
              <a:gd name="T8" fmla="*/ 1241 w 6187"/>
              <a:gd name="T9" fmla="*/ 1453 h 2720"/>
              <a:gd name="T10" fmla="*/ 1825 w 6187"/>
              <a:gd name="T11" fmla="*/ 1072 h 2720"/>
              <a:gd name="T12" fmla="*/ 2105 w 6187"/>
              <a:gd name="T13" fmla="*/ 986 h 2720"/>
              <a:gd name="T14" fmla="*/ 2207 w 6187"/>
              <a:gd name="T15" fmla="*/ 914 h 2720"/>
              <a:gd name="T16" fmla="*/ 2323 w 6187"/>
              <a:gd name="T17" fmla="*/ 1010 h 2720"/>
              <a:gd name="T18" fmla="*/ 2327 w 6187"/>
              <a:gd name="T19" fmla="*/ 950 h 2720"/>
              <a:gd name="T20" fmla="*/ 2285 w 6187"/>
              <a:gd name="T21" fmla="*/ 904 h 2720"/>
              <a:gd name="T22" fmla="*/ 2398 w 6187"/>
              <a:gd name="T23" fmla="*/ 865 h 2720"/>
              <a:gd name="T24" fmla="*/ 2480 w 6187"/>
              <a:gd name="T25" fmla="*/ 809 h 2720"/>
              <a:gd name="T26" fmla="*/ 2677 w 6187"/>
              <a:gd name="T27" fmla="*/ 753 h 2720"/>
              <a:gd name="T28" fmla="*/ 2838 w 6187"/>
              <a:gd name="T29" fmla="*/ 721 h 2720"/>
              <a:gd name="T30" fmla="*/ 2915 w 6187"/>
              <a:gd name="T31" fmla="*/ 684 h 2720"/>
              <a:gd name="T32" fmla="*/ 3356 w 6187"/>
              <a:gd name="T33" fmla="*/ 584 h 2720"/>
              <a:gd name="T34" fmla="*/ 3630 w 6187"/>
              <a:gd name="T35" fmla="*/ 547 h 2720"/>
              <a:gd name="T36" fmla="*/ 3756 w 6187"/>
              <a:gd name="T37" fmla="*/ 524 h 2720"/>
              <a:gd name="T38" fmla="*/ 3899 w 6187"/>
              <a:gd name="T39" fmla="*/ 513 h 2720"/>
              <a:gd name="T40" fmla="*/ 4062 w 6187"/>
              <a:gd name="T41" fmla="*/ 499 h 2720"/>
              <a:gd name="T42" fmla="*/ 4303 w 6187"/>
              <a:gd name="T43" fmla="*/ 473 h 2720"/>
              <a:gd name="T44" fmla="*/ 4664 w 6187"/>
              <a:gd name="T45" fmla="*/ 434 h 2720"/>
              <a:gd name="T46" fmla="*/ 4777 w 6187"/>
              <a:gd name="T47" fmla="*/ 422 h 2720"/>
              <a:gd name="T48" fmla="*/ 5068 w 6187"/>
              <a:gd name="T49" fmla="*/ 359 h 2720"/>
              <a:gd name="T50" fmla="*/ 5494 w 6187"/>
              <a:gd name="T51" fmla="*/ 290 h 2720"/>
              <a:gd name="T52" fmla="*/ 5824 w 6187"/>
              <a:gd name="T53" fmla="*/ 274 h 2720"/>
              <a:gd name="T54" fmla="*/ 6039 w 6187"/>
              <a:gd name="T55" fmla="*/ 423 h 2720"/>
              <a:gd name="T56" fmla="*/ 5779 w 6187"/>
              <a:gd name="T57" fmla="*/ 425 h 2720"/>
              <a:gd name="T58" fmla="*/ 5445 w 6187"/>
              <a:gd name="T59" fmla="*/ 445 h 2720"/>
              <a:gd name="T60" fmla="*/ 5011 w 6187"/>
              <a:gd name="T61" fmla="*/ 524 h 2720"/>
              <a:gd name="T62" fmla="*/ 4787 w 6187"/>
              <a:gd name="T63" fmla="*/ 572 h 2720"/>
              <a:gd name="T64" fmla="*/ 4638 w 6187"/>
              <a:gd name="T65" fmla="*/ 588 h 2720"/>
              <a:gd name="T66" fmla="*/ 4265 w 6187"/>
              <a:gd name="T67" fmla="*/ 629 h 2720"/>
              <a:gd name="T68" fmla="*/ 4036 w 6187"/>
              <a:gd name="T69" fmla="*/ 652 h 2720"/>
              <a:gd name="T70" fmla="*/ 3867 w 6187"/>
              <a:gd name="T71" fmla="*/ 666 h 2720"/>
              <a:gd name="T72" fmla="*/ 3751 w 6187"/>
              <a:gd name="T73" fmla="*/ 675 h 2720"/>
              <a:gd name="T74" fmla="*/ 3621 w 6187"/>
              <a:gd name="T75" fmla="*/ 703 h 2720"/>
              <a:gd name="T76" fmla="*/ 3286 w 6187"/>
              <a:gd name="T77" fmla="*/ 742 h 2720"/>
              <a:gd name="T78" fmla="*/ 2910 w 6187"/>
              <a:gd name="T79" fmla="*/ 857 h 2720"/>
              <a:gd name="T80" fmla="*/ 2851 w 6187"/>
              <a:gd name="T81" fmla="*/ 871 h 2720"/>
              <a:gd name="T82" fmla="*/ 2656 w 6187"/>
              <a:gd name="T83" fmla="*/ 911 h 2720"/>
              <a:gd name="T84" fmla="*/ 2555 w 6187"/>
              <a:gd name="T85" fmla="*/ 937 h 2720"/>
              <a:gd name="T86" fmla="*/ 2420 w 6187"/>
              <a:gd name="T87" fmla="*/ 1017 h 2720"/>
              <a:gd name="T88" fmla="*/ 2280 w 6187"/>
              <a:gd name="T89" fmla="*/ 1056 h 2720"/>
              <a:gd name="T90" fmla="*/ 2188 w 6187"/>
              <a:gd name="T91" fmla="*/ 1006 h 2720"/>
              <a:gd name="T92" fmla="*/ 2294 w 6187"/>
              <a:gd name="T93" fmla="*/ 1035 h 2720"/>
              <a:gd name="T94" fmla="*/ 2263 w 6187"/>
              <a:gd name="T95" fmla="*/ 1059 h 2720"/>
              <a:gd name="T96" fmla="*/ 2091 w 6187"/>
              <a:gd name="T97" fmla="*/ 1138 h 2720"/>
              <a:gd name="T98" fmla="*/ 1650 w 6187"/>
              <a:gd name="T99" fmla="*/ 1333 h 2720"/>
              <a:gd name="T100" fmla="*/ 1190 w 6187"/>
              <a:gd name="T101" fmla="*/ 1693 h 2720"/>
              <a:gd name="T102" fmla="*/ 885 w 6187"/>
              <a:gd name="T103" fmla="*/ 1852 h 2720"/>
              <a:gd name="T104" fmla="*/ 585 w 6187"/>
              <a:gd name="T105" fmla="*/ 2067 h 2720"/>
              <a:gd name="T106" fmla="*/ 346 w 6187"/>
              <a:gd name="T107" fmla="*/ 2316 h 2720"/>
              <a:gd name="T108" fmla="*/ 187 w 6187"/>
              <a:gd name="T109" fmla="*/ 2594 h 2720"/>
              <a:gd name="T110" fmla="*/ 6187 w 6187"/>
              <a:gd name="T111" fmla="*/ 347 h 2720"/>
              <a:gd name="T112" fmla="*/ 6001 w 6187"/>
              <a:gd name="T113" fmla="*/ 412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7" h="2720">
                <a:moveTo>
                  <a:pt x="0" y="2675"/>
                </a:moveTo>
                <a:lnTo>
                  <a:pt x="21" y="2609"/>
                </a:lnTo>
                <a:lnTo>
                  <a:pt x="47" y="2541"/>
                </a:lnTo>
                <a:lnTo>
                  <a:pt x="76" y="2475"/>
                </a:lnTo>
                <a:lnTo>
                  <a:pt x="108" y="2411"/>
                </a:lnTo>
                <a:lnTo>
                  <a:pt x="143" y="2349"/>
                </a:lnTo>
                <a:lnTo>
                  <a:pt x="182" y="2288"/>
                </a:lnTo>
                <a:lnTo>
                  <a:pt x="224" y="2229"/>
                </a:lnTo>
                <a:lnTo>
                  <a:pt x="270" y="2171"/>
                </a:lnTo>
                <a:lnTo>
                  <a:pt x="319" y="2115"/>
                </a:lnTo>
                <a:lnTo>
                  <a:pt x="372" y="2060"/>
                </a:lnTo>
                <a:lnTo>
                  <a:pt x="427" y="2007"/>
                </a:lnTo>
                <a:lnTo>
                  <a:pt x="487" y="1954"/>
                </a:lnTo>
                <a:lnTo>
                  <a:pt x="549" y="1903"/>
                </a:lnTo>
                <a:lnTo>
                  <a:pt x="615" y="1852"/>
                </a:lnTo>
                <a:lnTo>
                  <a:pt x="683" y="1803"/>
                </a:lnTo>
                <a:lnTo>
                  <a:pt x="757" y="1754"/>
                </a:lnTo>
                <a:lnTo>
                  <a:pt x="808" y="1723"/>
                </a:lnTo>
                <a:lnTo>
                  <a:pt x="862" y="1695"/>
                </a:lnTo>
                <a:lnTo>
                  <a:pt x="969" y="1644"/>
                </a:lnTo>
                <a:lnTo>
                  <a:pt x="1020" y="1619"/>
                </a:lnTo>
                <a:lnTo>
                  <a:pt x="1066" y="1594"/>
                </a:lnTo>
                <a:lnTo>
                  <a:pt x="1109" y="1566"/>
                </a:lnTo>
                <a:lnTo>
                  <a:pt x="1146" y="1536"/>
                </a:lnTo>
                <a:lnTo>
                  <a:pt x="1241" y="1453"/>
                </a:lnTo>
                <a:lnTo>
                  <a:pt x="1343" y="1369"/>
                </a:lnTo>
                <a:lnTo>
                  <a:pt x="1451" y="1286"/>
                </a:lnTo>
                <a:lnTo>
                  <a:pt x="1567" y="1208"/>
                </a:lnTo>
                <a:lnTo>
                  <a:pt x="1690" y="1136"/>
                </a:lnTo>
                <a:lnTo>
                  <a:pt x="1825" y="1072"/>
                </a:lnTo>
                <a:lnTo>
                  <a:pt x="1897" y="1043"/>
                </a:lnTo>
                <a:lnTo>
                  <a:pt x="1972" y="1017"/>
                </a:lnTo>
                <a:lnTo>
                  <a:pt x="2050" y="994"/>
                </a:lnTo>
                <a:lnTo>
                  <a:pt x="2131" y="975"/>
                </a:lnTo>
                <a:lnTo>
                  <a:pt x="2105" y="986"/>
                </a:lnTo>
                <a:lnTo>
                  <a:pt x="2128" y="971"/>
                </a:lnTo>
                <a:lnTo>
                  <a:pt x="2146" y="958"/>
                </a:lnTo>
                <a:lnTo>
                  <a:pt x="2177" y="936"/>
                </a:lnTo>
                <a:lnTo>
                  <a:pt x="2196" y="922"/>
                </a:lnTo>
                <a:lnTo>
                  <a:pt x="2207" y="914"/>
                </a:lnTo>
                <a:lnTo>
                  <a:pt x="2213" y="909"/>
                </a:lnTo>
                <a:cubicBezTo>
                  <a:pt x="2217" y="906"/>
                  <a:pt x="2221" y="904"/>
                  <a:pt x="2225" y="902"/>
                </a:cubicBezTo>
                <a:lnTo>
                  <a:pt x="2227" y="901"/>
                </a:lnTo>
                <a:cubicBezTo>
                  <a:pt x="2257" y="886"/>
                  <a:pt x="2294" y="893"/>
                  <a:pt x="2317" y="918"/>
                </a:cubicBezTo>
                <a:cubicBezTo>
                  <a:pt x="2339" y="944"/>
                  <a:pt x="2342" y="981"/>
                  <a:pt x="2323" y="1010"/>
                </a:cubicBezTo>
                <a:lnTo>
                  <a:pt x="2320" y="1014"/>
                </a:lnTo>
                <a:lnTo>
                  <a:pt x="2332" y="982"/>
                </a:lnTo>
                <a:lnTo>
                  <a:pt x="2331" y="986"/>
                </a:lnTo>
                <a:lnTo>
                  <a:pt x="2326" y="947"/>
                </a:lnTo>
                <a:lnTo>
                  <a:pt x="2327" y="950"/>
                </a:lnTo>
                <a:lnTo>
                  <a:pt x="2275" y="907"/>
                </a:lnTo>
                <a:lnTo>
                  <a:pt x="2282" y="908"/>
                </a:lnTo>
                <a:lnTo>
                  <a:pt x="2262" y="907"/>
                </a:lnTo>
                <a:lnTo>
                  <a:pt x="2274" y="906"/>
                </a:lnTo>
                <a:lnTo>
                  <a:pt x="2285" y="904"/>
                </a:lnTo>
                <a:lnTo>
                  <a:pt x="2308" y="897"/>
                </a:lnTo>
                <a:lnTo>
                  <a:pt x="2324" y="891"/>
                </a:lnTo>
                <a:lnTo>
                  <a:pt x="2344" y="884"/>
                </a:lnTo>
                <a:lnTo>
                  <a:pt x="2370" y="875"/>
                </a:lnTo>
                <a:lnTo>
                  <a:pt x="2398" y="865"/>
                </a:lnTo>
                <a:lnTo>
                  <a:pt x="2421" y="852"/>
                </a:lnTo>
                <a:lnTo>
                  <a:pt x="2410" y="859"/>
                </a:lnTo>
                <a:lnTo>
                  <a:pt x="2437" y="838"/>
                </a:lnTo>
                <a:lnTo>
                  <a:pt x="2466" y="817"/>
                </a:lnTo>
                <a:cubicBezTo>
                  <a:pt x="2470" y="814"/>
                  <a:pt x="2475" y="811"/>
                  <a:pt x="2480" y="809"/>
                </a:cubicBezTo>
                <a:lnTo>
                  <a:pt x="2512" y="794"/>
                </a:lnTo>
                <a:cubicBezTo>
                  <a:pt x="2515" y="793"/>
                  <a:pt x="2519" y="791"/>
                  <a:pt x="2523" y="790"/>
                </a:cubicBezTo>
                <a:lnTo>
                  <a:pt x="2567" y="778"/>
                </a:lnTo>
                <a:lnTo>
                  <a:pt x="2620" y="765"/>
                </a:lnTo>
                <a:lnTo>
                  <a:pt x="2677" y="753"/>
                </a:lnTo>
                <a:lnTo>
                  <a:pt x="2732" y="741"/>
                </a:lnTo>
                <a:lnTo>
                  <a:pt x="2782" y="731"/>
                </a:lnTo>
                <a:lnTo>
                  <a:pt x="2805" y="727"/>
                </a:lnTo>
                <a:lnTo>
                  <a:pt x="2823" y="724"/>
                </a:lnTo>
                <a:lnTo>
                  <a:pt x="2838" y="721"/>
                </a:lnTo>
                <a:lnTo>
                  <a:pt x="2852" y="718"/>
                </a:lnTo>
                <a:lnTo>
                  <a:pt x="2857" y="717"/>
                </a:lnTo>
                <a:lnTo>
                  <a:pt x="2860" y="717"/>
                </a:lnTo>
                <a:lnTo>
                  <a:pt x="2839" y="724"/>
                </a:lnTo>
                <a:lnTo>
                  <a:pt x="2915" y="684"/>
                </a:lnTo>
                <a:lnTo>
                  <a:pt x="3001" y="650"/>
                </a:lnTo>
                <a:lnTo>
                  <a:pt x="3088" y="625"/>
                </a:lnTo>
                <a:lnTo>
                  <a:pt x="3175" y="607"/>
                </a:lnTo>
                <a:lnTo>
                  <a:pt x="3265" y="594"/>
                </a:lnTo>
                <a:lnTo>
                  <a:pt x="3356" y="584"/>
                </a:lnTo>
                <a:lnTo>
                  <a:pt x="3449" y="576"/>
                </a:lnTo>
                <a:lnTo>
                  <a:pt x="3545" y="566"/>
                </a:lnTo>
                <a:lnTo>
                  <a:pt x="3564" y="562"/>
                </a:lnTo>
                <a:lnTo>
                  <a:pt x="3588" y="556"/>
                </a:lnTo>
                <a:lnTo>
                  <a:pt x="3630" y="547"/>
                </a:lnTo>
                <a:lnTo>
                  <a:pt x="3662" y="540"/>
                </a:lnTo>
                <a:lnTo>
                  <a:pt x="3686" y="535"/>
                </a:lnTo>
                <a:lnTo>
                  <a:pt x="3708" y="531"/>
                </a:lnTo>
                <a:lnTo>
                  <a:pt x="3723" y="528"/>
                </a:lnTo>
                <a:lnTo>
                  <a:pt x="3756" y="524"/>
                </a:lnTo>
                <a:lnTo>
                  <a:pt x="3777" y="522"/>
                </a:lnTo>
                <a:lnTo>
                  <a:pt x="3796" y="521"/>
                </a:lnTo>
                <a:lnTo>
                  <a:pt x="3824" y="519"/>
                </a:lnTo>
                <a:lnTo>
                  <a:pt x="3856" y="517"/>
                </a:lnTo>
                <a:lnTo>
                  <a:pt x="3899" y="513"/>
                </a:lnTo>
                <a:lnTo>
                  <a:pt x="3926" y="511"/>
                </a:lnTo>
                <a:lnTo>
                  <a:pt x="3954" y="509"/>
                </a:lnTo>
                <a:lnTo>
                  <a:pt x="3986" y="506"/>
                </a:lnTo>
                <a:lnTo>
                  <a:pt x="4022" y="502"/>
                </a:lnTo>
                <a:lnTo>
                  <a:pt x="4062" y="499"/>
                </a:lnTo>
                <a:lnTo>
                  <a:pt x="4105" y="494"/>
                </a:lnTo>
                <a:lnTo>
                  <a:pt x="4149" y="490"/>
                </a:lnTo>
                <a:lnTo>
                  <a:pt x="4198" y="485"/>
                </a:lnTo>
                <a:lnTo>
                  <a:pt x="4249" y="479"/>
                </a:lnTo>
                <a:lnTo>
                  <a:pt x="4303" y="473"/>
                </a:lnTo>
                <a:lnTo>
                  <a:pt x="4414" y="461"/>
                </a:lnTo>
                <a:lnTo>
                  <a:pt x="4523" y="449"/>
                </a:lnTo>
                <a:lnTo>
                  <a:pt x="4574" y="444"/>
                </a:lnTo>
                <a:lnTo>
                  <a:pt x="4622" y="439"/>
                </a:lnTo>
                <a:lnTo>
                  <a:pt x="4664" y="434"/>
                </a:lnTo>
                <a:lnTo>
                  <a:pt x="4703" y="430"/>
                </a:lnTo>
                <a:lnTo>
                  <a:pt x="4732" y="426"/>
                </a:lnTo>
                <a:lnTo>
                  <a:pt x="4757" y="424"/>
                </a:lnTo>
                <a:lnTo>
                  <a:pt x="4771" y="422"/>
                </a:lnTo>
                <a:lnTo>
                  <a:pt x="4777" y="422"/>
                </a:lnTo>
                <a:lnTo>
                  <a:pt x="4826" y="411"/>
                </a:lnTo>
                <a:lnTo>
                  <a:pt x="4880" y="399"/>
                </a:lnTo>
                <a:lnTo>
                  <a:pt x="4931" y="388"/>
                </a:lnTo>
                <a:lnTo>
                  <a:pt x="4980" y="378"/>
                </a:lnTo>
                <a:lnTo>
                  <a:pt x="5068" y="359"/>
                </a:lnTo>
                <a:lnTo>
                  <a:pt x="5148" y="343"/>
                </a:lnTo>
                <a:lnTo>
                  <a:pt x="5222" y="328"/>
                </a:lnTo>
                <a:lnTo>
                  <a:pt x="5291" y="316"/>
                </a:lnTo>
                <a:lnTo>
                  <a:pt x="5424" y="297"/>
                </a:lnTo>
                <a:lnTo>
                  <a:pt x="5494" y="290"/>
                </a:lnTo>
                <a:lnTo>
                  <a:pt x="5566" y="284"/>
                </a:lnTo>
                <a:lnTo>
                  <a:pt x="5644" y="280"/>
                </a:lnTo>
                <a:lnTo>
                  <a:pt x="5729" y="277"/>
                </a:lnTo>
                <a:lnTo>
                  <a:pt x="5776" y="275"/>
                </a:lnTo>
                <a:lnTo>
                  <a:pt x="5824" y="274"/>
                </a:lnTo>
                <a:lnTo>
                  <a:pt x="5876" y="274"/>
                </a:lnTo>
                <a:lnTo>
                  <a:pt x="5931" y="273"/>
                </a:lnTo>
                <a:lnTo>
                  <a:pt x="5990" y="273"/>
                </a:lnTo>
                <a:lnTo>
                  <a:pt x="6038" y="273"/>
                </a:lnTo>
                <a:lnTo>
                  <a:pt x="6039" y="423"/>
                </a:lnTo>
                <a:lnTo>
                  <a:pt x="5990" y="423"/>
                </a:lnTo>
                <a:lnTo>
                  <a:pt x="5933" y="423"/>
                </a:lnTo>
                <a:lnTo>
                  <a:pt x="5878" y="424"/>
                </a:lnTo>
                <a:lnTo>
                  <a:pt x="5828" y="424"/>
                </a:lnTo>
                <a:lnTo>
                  <a:pt x="5779" y="425"/>
                </a:lnTo>
                <a:lnTo>
                  <a:pt x="5735" y="426"/>
                </a:lnTo>
                <a:lnTo>
                  <a:pt x="5652" y="429"/>
                </a:lnTo>
                <a:lnTo>
                  <a:pt x="5577" y="434"/>
                </a:lnTo>
                <a:lnTo>
                  <a:pt x="5508" y="439"/>
                </a:lnTo>
                <a:lnTo>
                  <a:pt x="5445" y="445"/>
                </a:lnTo>
                <a:lnTo>
                  <a:pt x="5317" y="464"/>
                </a:lnTo>
                <a:lnTo>
                  <a:pt x="5250" y="476"/>
                </a:lnTo>
                <a:lnTo>
                  <a:pt x="5178" y="489"/>
                </a:lnTo>
                <a:lnTo>
                  <a:pt x="5099" y="506"/>
                </a:lnTo>
                <a:lnTo>
                  <a:pt x="5011" y="524"/>
                </a:lnTo>
                <a:lnTo>
                  <a:pt x="4963" y="535"/>
                </a:lnTo>
                <a:lnTo>
                  <a:pt x="4912" y="546"/>
                </a:lnTo>
                <a:lnTo>
                  <a:pt x="4858" y="557"/>
                </a:lnTo>
                <a:lnTo>
                  <a:pt x="4791" y="571"/>
                </a:lnTo>
                <a:lnTo>
                  <a:pt x="4787" y="572"/>
                </a:lnTo>
                <a:lnTo>
                  <a:pt x="4772" y="573"/>
                </a:lnTo>
                <a:lnTo>
                  <a:pt x="4750" y="575"/>
                </a:lnTo>
                <a:lnTo>
                  <a:pt x="4718" y="579"/>
                </a:lnTo>
                <a:lnTo>
                  <a:pt x="4682" y="583"/>
                </a:lnTo>
                <a:lnTo>
                  <a:pt x="4638" y="588"/>
                </a:lnTo>
                <a:lnTo>
                  <a:pt x="4591" y="593"/>
                </a:lnTo>
                <a:lnTo>
                  <a:pt x="4540" y="599"/>
                </a:lnTo>
                <a:lnTo>
                  <a:pt x="4431" y="611"/>
                </a:lnTo>
                <a:lnTo>
                  <a:pt x="4320" y="623"/>
                </a:lnTo>
                <a:lnTo>
                  <a:pt x="4265" y="629"/>
                </a:lnTo>
                <a:lnTo>
                  <a:pt x="4213" y="634"/>
                </a:lnTo>
                <a:lnTo>
                  <a:pt x="4165" y="639"/>
                </a:lnTo>
                <a:lnTo>
                  <a:pt x="4121" y="644"/>
                </a:lnTo>
                <a:lnTo>
                  <a:pt x="4076" y="648"/>
                </a:lnTo>
                <a:lnTo>
                  <a:pt x="4036" y="652"/>
                </a:lnTo>
                <a:lnTo>
                  <a:pt x="4000" y="655"/>
                </a:lnTo>
                <a:lnTo>
                  <a:pt x="3967" y="658"/>
                </a:lnTo>
                <a:lnTo>
                  <a:pt x="3937" y="661"/>
                </a:lnTo>
                <a:lnTo>
                  <a:pt x="3911" y="663"/>
                </a:lnTo>
                <a:lnTo>
                  <a:pt x="3867" y="666"/>
                </a:lnTo>
                <a:lnTo>
                  <a:pt x="3832" y="669"/>
                </a:lnTo>
                <a:lnTo>
                  <a:pt x="3807" y="670"/>
                </a:lnTo>
                <a:lnTo>
                  <a:pt x="3786" y="672"/>
                </a:lnTo>
                <a:lnTo>
                  <a:pt x="3774" y="672"/>
                </a:lnTo>
                <a:lnTo>
                  <a:pt x="3751" y="675"/>
                </a:lnTo>
                <a:lnTo>
                  <a:pt x="3735" y="678"/>
                </a:lnTo>
                <a:lnTo>
                  <a:pt x="3719" y="681"/>
                </a:lnTo>
                <a:lnTo>
                  <a:pt x="3694" y="687"/>
                </a:lnTo>
                <a:lnTo>
                  <a:pt x="3662" y="694"/>
                </a:lnTo>
                <a:lnTo>
                  <a:pt x="3621" y="703"/>
                </a:lnTo>
                <a:lnTo>
                  <a:pt x="3596" y="708"/>
                </a:lnTo>
                <a:lnTo>
                  <a:pt x="3560" y="716"/>
                </a:lnTo>
                <a:lnTo>
                  <a:pt x="3463" y="725"/>
                </a:lnTo>
                <a:lnTo>
                  <a:pt x="3372" y="734"/>
                </a:lnTo>
                <a:lnTo>
                  <a:pt x="3286" y="742"/>
                </a:lnTo>
                <a:lnTo>
                  <a:pt x="3205" y="754"/>
                </a:lnTo>
                <a:lnTo>
                  <a:pt x="3128" y="769"/>
                </a:lnTo>
                <a:lnTo>
                  <a:pt x="3055" y="789"/>
                </a:lnTo>
                <a:lnTo>
                  <a:pt x="2986" y="816"/>
                </a:lnTo>
                <a:lnTo>
                  <a:pt x="2910" y="857"/>
                </a:lnTo>
                <a:cubicBezTo>
                  <a:pt x="2903" y="860"/>
                  <a:pt x="2896" y="863"/>
                  <a:pt x="2889" y="864"/>
                </a:cubicBezTo>
                <a:lnTo>
                  <a:pt x="2887" y="865"/>
                </a:lnTo>
                <a:lnTo>
                  <a:pt x="2877" y="866"/>
                </a:lnTo>
                <a:lnTo>
                  <a:pt x="2867" y="868"/>
                </a:lnTo>
                <a:lnTo>
                  <a:pt x="2851" y="871"/>
                </a:lnTo>
                <a:lnTo>
                  <a:pt x="2832" y="875"/>
                </a:lnTo>
                <a:lnTo>
                  <a:pt x="2811" y="879"/>
                </a:lnTo>
                <a:lnTo>
                  <a:pt x="2763" y="888"/>
                </a:lnTo>
                <a:lnTo>
                  <a:pt x="2709" y="899"/>
                </a:lnTo>
                <a:lnTo>
                  <a:pt x="2656" y="911"/>
                </a:lnTo>
                <a:lnTo>
                  <a:pt x="2606" y="923"/>
                </a:lnTo>
                <a:lnTo>
                  <a:pt x="2562" y="935"/>
                </a:lnTo>
                <a:lnTo>
                  <a:pt x="2573" y="931"/>
                </a:lnTo>
                <a:lnTo>
                  <a:pt x="2541" y="945"/>
                </a:lnTo>
                <a:lnTo>
                  <a:pt x="2555" y="937"/>
                </a:lnTo>
                <a:lnTo>
                  <a:pt x="2530" y="956"/>
                </a:lnTo>
                <a:lnTo>
                  <a:pt x="2503" y="977"/>
                </a:lnTo>
                <a:cubicBezTo>
                  <a:pt x="2499" y="980"/>
                  <a:pt x="2495" y="982"/>
                  <a:pt x="2492" y="984"/>
                </a:cubicBezTo>
                <a:lnTo>
                  <a:pt x="2451" y="1005"/>
                </a:lnTo>
                <a:lnTo>
                  <a:pt x="2420" y="1017"/>
                </a:lnTo>
                <a:lnTo>
                  <a:pt x="2395" y="1026"/>
                </a:lnTo>
                <a:lnTo>
                  <a:pt x="2370" y="1034"/>
                </a:lnTo>
                <a:lnTo>
                  <a:pt x="2348" y="1041"/>
                </a:lnTo>
                <a:lnTo>
                  <a:pt x="2310" y="1051"/>
                </a:lnTo>
                <a:lnTo>
                  <a:pt x="2280" y="1056"/>
                </a:lnTo>
                <a:lnTo>
                  <a:pt x="2268" y="1056"/>
                </a:lnTo>
                <a:cubicBezTo>
                  <a:pt x="2261" y="1057"/>
                  <a:pt x="2255" y="1056"/>
                  <a:pt x="2248" y="1055"/>
                </a:cubicBezTo>
                <a:lnTo>
                  <a:pt x="2242" y="1053"/>
                </a:lnTo>
                <a:cubicBezTo>
                  <a:pt x="2218" y="1048"/>
                  <a:pt x="2199" y="1031"/>
                  <a:pt x="2190" y="1010"/>
                </a:cubicBezTo>
                <a:lnTo>
                  <a:pt x="2188" y="1006"/>
                </a:lnTo>
                <a:cubicBezTo>
                  <a:pt x="2183" y="994"/>
                  <a:pt x="2181" y="980"/>
                  <a:pt x="2183" y="967"/>
                </a:cubicBezTo>
                <a:lnTo>
                  <a:pt x="2183" y="963"/>
                </a:lnTo>
                <a:cubicBezTo>
                  <a:pt x="2184" y="952"/>
                  <a:pt x="2189" y="941"/>
                  <a:pt x="2195" y="931"/>
                </a:cubicBezTo>
                <a:lnTo>
                  <a:pt x="2198" y="926"/>
                </a:lnTo>
                <a:lnTo>
                  <a:pt x="2294" y="1035"/>
                </a:lnTo>
                <a:lnTo>
                  <a:pt x="2292" y="1036"/>
                </a:lnTo>
                <a:lnTo>
                  <a:pt x="2303" y="1029"/>
                </a:lnTo>
                <a:lnTo>
                  <a:pt x="2298" y="1033"/>
                </a:lnTo>
                <a:lnTo>
                  <a:pt x="2284" y="1044"/>
                </a:lnTo>
                <a:lnTo>
                  <a:pt x="2263" y="1059"/>
                </a:lnTo>
                <a:lnTo>
                  <a:pt x="2233" y="1080"/>
                </a:lnTo>
                <a:lnTo>
                  <a:pt x="2213" y="1094"/>
                </a:lnTo>
                <a:lnTo>
                  <a:pt x="2191" y="1110"/>
                </a:lnTo>
                <a:cubicBezTo>
                  <a:pt x="2183" y="1115"/>
                  <a:pt x="2174" y="1119"/>
                  <a:pt x="2165" y="1121"/>
                </a:cubicBezTo>
                <a:lnTo>
                  <a:pt x="2091" y="1138"/>
                </a:lnTo>
                <a:lnTo>
                  <a:pt x="2021" y="1159"/>
                </a:lnTo>
                <a:lnTo>
                  <a:pt x="1953" y="1182"/>
                </a:lnTo>
                <a:lnTo>
                  <a:pt x="1889" y="1208"/>
                </a:lnTo>
                <a:lnTo>
                  <a:pt x="1766" y="1266"/>
                </a:lnTo>
                <a:lnTo>
                  <a:pt x="1650" y="1333"/>
                </a:lnTo>
                <a:lnTo>
                  <a:pt x="1542" y="1406"/>
                </a:lnTo>
                <a:lnTo>
                  <a:pt x="1439" y="1484"/>
                </a:lnTo>
                <a:lnTo>
                  <a:pt x="1339" y="1567"/>
                </a:lnTo>
                <a:lnTo>
                  <a:pt x="1240" y="1653"/>
                </a:lnTo>
                <a:lnTo>
                  <a:pt x="1190" y="1693"/>
                </a:lnTo>
                <a:lnTo>
                  <a:pt x="1139" y="1725"/>
                </a:lnTo>
                <a:lnTo>
                  <a:pt x="1085" y="1754"/>
                </a:lnTo>
                <a:lnTo>
                  <a:pt x="1033" y="1780"/>
                </a:lnTo>
                <a:lnTo>
                  <a:pt x="932" y="1827"/>
                </a:lnTo>
                <a:lnTo>
                  <a:pt x="885" y="1852"/>
                </a:lnTo>
                <a:lnTo>
                  <a:pt x="840" y="1878"/>
                </a:lnTo>
                <a:lnTo>
                  <a:pt x="771" y="1924"/>
                </a:lnTo>
                <a:lnTo>
                  <a:pt x="706" y="1972"/>
                </a:lnTo>
                <a:lnTo>
                  <a:pt x="644" y="2018"/>
                </a:lnTo>
                <a:lnTo>
                  <a:pt x="585" y="2067"/>
                </a:lnTo>
                <a:lnTo>
                  <a:pt x="531" y="2114"/>
                </a:lnTo>
                <a:lnTo>
                  <a:pt x="480" y="2164"/>
                </a:lnTo>
                <a:lnTo>
                  <a:pt x="432" y="2214"/>
                </a:lnTo>
                <a:lnTo>
                  <a:pt x="388" y="2264"/>
                </a:lnTo>
                <a:lnTo>
                  <a:pt x="346" y="2316"/>
                </a:lnTo>
                <a:lnTo>
                  <a:pt x="309" y="2369"/>
                </a:lnTo>
                <a:lnTo>
                  <a:pt x="274" y="2423"/>
                </a:lnTo>
                <a:lnTo>
                  <a:pt x="242" y="2478"/>
                </a:lnTo>
                <a:lnTo>
                  <a:pt x="213" y="2536"/>
                </a:lnTo>
                <a:lnTo>
                  <a:pt x="187" y="2594"/>
                </a:lnTo>
                <a:lnTo>
                  <a:pt x="164" y="2654"/>
                </a:lnTo>
                <a:lnTo>
                  <a:pt x="143" y="2720"/>
                </a:lnTo>
                <a:lnTo>
                  <a:pt x="0" y="2675"/>
                </a:lnTo>
                <a:close/>
                <a:moveTo>
                  <a:pt x="5626" y="21"/>
                </a:moveTo>
                <a:lnTo>
                  <a:pt x="6187" y="347"/>
                </a:lnTo>
                <a:lnTo>
                  <a:pt x="5626" y="675"/>
                </a:lnTo>
                <a:cubicBezTo>
                  <a:pt x="5591" y="696"/>
                  <a:pt x="5545" y="684"/>
                  <a:pt x="5524" y="648"/>
                </a:cubicBezTo>
                <a:cubicBezTo>
                  <a:pt x="5503" y="612"/>
                  <a:pt x="5515" y="567"/>
                  <a:pt x="5551" y="546"/>
                </a:cubicBezTo>
                <a:lnTo>
                  <a:pt x="6001" y="283"/>
                </a:lnTo>
                <a:lnTo>
                  <a:pt x="6001" y="412"/>
                </a:lnTo>
                <a:lnTo>
                  <a:pt x="5551" y="150"/>
                </a:lnTo>
                <a:cubicBezTo>
                  <a:pt x="5515" y="129"/>
                  <a:pt x="5503" y="83"/>
                  <a:pt x="5523" y="48"/>
                </a:cubicBezTo>
                <a:cubicBezTo>
                  <a:pt x="5544" y="12"/>
                  <a:pt x="5590" y="0"/>
                  <a:pt x="5626" y="21"/>
                </a:cubicBezTo>
                <a:close/>
              </a:path>
            </a:pathLst>
          </a:custGeom>
          <a:solidFill>
            <a:srgbClr val="009900"/>
          </a:solidFill>
          <a:ln w="1588" cap="flat">
            <a:solidFill>
              <a:srgbClr val="0099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7685096" y="2565787"/>
            <a:ext cx="290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朝食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1089775" y="2813643"/>
            <a:ext cx="352425" cy="211138"/>
            <a:chOff x="701" y="2247"/>
            <a:chExt cx="222" cy="133"/>
          </a:xfrm>
        </p:grpSpPr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01" y="2247"/>
              <a:ext cx="222" cy="133"/>
            </a:xfrm>
            <a:prstGeom prst="ellipse">
              <a:avLst/>
            </a:pr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701" y="2247"/>
              <a:ext cx="222" cy="13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321550" y="2597743"/>
            <a:ext cx="290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夕食</a:t>
            </a:r>
            <a:endParaRPr kumimoji="0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Freeform 31"/>
          <p:cNvSpPr>
            <a:spLocks/>
          </p:cNvSpPr>
          <p:nvPr/>
        </p:nvSpPr>
        <p:spPr bwMode="auto">
          <a:xfrm>
            <a:off x="1431087" y="1403943"/>
            <a:ext cx="1785938" cy="1195388"/>
          </a:xfrm>
          <a:custGeom>
            <a:avLst/>
            <a:gdLst>
              <a:gd name="T0" fmla="*/ 12 w 1125"/>
              <a:gd name="T1" fmla="*/ 753 h 753"/>
              <a:gd name="T2" fmla="*/ 67 w 1125"/>
              <a:gd name="T3" fmla="*/ 442 h 753"/>
              <a:gd name="T4" fmla="*/ 170 w 1125"/>
              <a:gd name="T5" fmla="*/ 291 h 753"/>
              <a:gd name="T6" fmla="*/ 210 w 1125"/>
              <a:gd name="T7" fmla="*/ 251 h 753"/>
              <a:gd name="T8" fmla="*/ 257 w 1125"/>
              <a:gd name="T9" fmla="*/ 219 h 753"/>
              <a:gd name="T10" fmla="*/ 297 w 1125"/>
              <a:gd name="T11" fmla="*/ 179 h 753"/>
              <a:gd name="T12" fmla="*/ 336 w 1125"/>
              <a:gd name="T13" fmla="*/ 132 h 753"/>
              <a:gd name="T14" fmla="*/ 512 w 1125"/>
              <a:gd name="T15" fmla="*/ 36 h 753"/>
              <a:gd name="T16" fmla="*/ 647 w 1125"/>
              <a:gd name="T17" fmla="*/ 68 h 753"/>
              <a:gd name="T18" fmla="*/ 694 w 1125"/>
              <a:gd name="T19" fmla="*/ 171 h 753"/>
              <a:gd name="T20" fmla="*/ 631 w 1125"/>
              <a:gd name="T21" fmla="*/ 538 h 753"/>
              <a:gd name="T22" fmla="*/ 559 w 1125"/>
              <a:gd name="T23" fmla="*/ 633 h 753"/>
              <a:gd name="T24" fmla="*/ 487 w 1125"/>
              <a:gd name="T25" fmla="*/ 665 h 753"/>
              <a:gd name="T26" fmla="*/ 440 w 1125"/>
              <a:gd name="T27" fmla="*/ 657 h 753"/>
              <a:gd name="T28" fmla="*/ 408 w 1125"/>
              <a:gd name="T29" fmla="*/ 610 h 753"/>
              <a:gd name="T30" fmla="*/ 448 w 1125"/>
              <a:gd name="T31" fmla="*/ 450 h 753"/>
              <a:gd name="T32" fmla="*/ 456 w 1125"/>
              <a:gd name="T33" fmla="*/ 418 h 753"/>
              <a:gd name="T34" fmla="*/ 496 w 1125"/>
              <a:gd name="T35" fmla="*/ 370 h 753"/>
              <a:gd name="T36" fmla="*/ 591 w 1125"/>
              <a:gd name="T37" fmla="*/ 251 h 753"/>
              <a:gd name="T38" fmla="*/ 655 w 1125"/>
              <a:gd name="T39" fmla="*/ 179 h 753"/>
              <a:gd name="T40" fmla="*/ 703 w 1125"/>
              <a:gd name="T41" fmla="*/ 140 h 753"/>
              <a:gd name="T42" fmla="*/ 718 w 1125"/>
              <a:gd name="T43" fmla="*/ 116 h 753"/>
              <a:gd name="T44" fmla="*/ 853 w 1125"/>
              <a:gd name="T45" fmla="*/ 45 h 753"/>
              <a:gd name="T46" fmla="*/ 1035 w 1125"/>
              <a:gd name="T47" fmla="*/ 28 h 753"/>
              <a:gd name="T48" fmla="*/ 1091 w 1125"/>
              <a:gd name="T49" fmla="*/ 116 h 753"/>
              <a:gd name="T50" fmla="*/ 1099 w 1125"/>
              <a:gd name="T51" fmla="*/ 140 h 753"/>
              <a:gd name="T52" fmla="*/ 1060 w 1125"/>
              <a:gd name="T53" fmla="*/ 482 h 753"/>
              <a:gd name="T54" fmla="*/ 956 w 1125"/>
              <a:gd name="T55" fmla="*/ 601 h 753"/>
              <a:gd name="T56" fmla="*/ 917 w 1125"/>
              <a:gd name="T57" fmla="*/ 633 h 753"/>
              <a:gd name="T58" fmla="*/ 861 w 1125"/>
              <a:gd name="T59" fmla="*/ 641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25" h="753">
                <a:moveTo>
                  <a:pt x="12" y="753"/>
                </a:moveTo>
                <a:cubicBezTo>
                  <a:pt x="16" y="678"/>
                  <a:pt x="0" y="506"/>
                  <a:pt x="67" y="442"/>
                </a:cubicBezTo>
                <a:cubicBezTo>
                  <a:pt x="86" y="385"/>
                  <a:pt x="131" y="335"/>
                  <a:pt x="170" y="291"/>
                </a:cubicBezTo>
                <a:cubicBezTo>
                  <a:pt x="183" y="276"/>
                  <a:pt x="197" y="264"/>
                  <a:pt x="210" y="251"/>
                </a:cubicBezTo>
                <a:cubicBezTo>
                  <a:pt x="224" y="237"/>
                  <a:pt x="257" y="219"/>
                  <a:pt x="257" y="219"/>
                </a:cubicBezTo>
                <a:cubicBezTo>
                  <a:pt x="298" y="157"/>
                  <a:pt x="245" y="232"/>
                  <a:pt x="297" y="179"/>
                </a:cubicBezTo>
                <a:cubicBezTo>
                  <a:pt x="353" y="123"/>
                  <a:pt x="267" y="189"/>
                  <a:pt x="336" y="132"/>
                </a:cubicBezTo>
                <a:cubicBezTo>
                  <a:pt x="397" y="82"/>
                  <a:pt x="439" y="62"/>
                  <a:pt x="512" y="36"/>
                </a:cubicBezTo>
                <a:cubicBezTo>
                  <a:pt x="576" y="43"/>
                  <a:pt x="599" y="38"/>
                  <a:pt x="647" y="68"/>
                </a:cubicBezTo>
                <a:cubicBezTo>
                  <a:pt x="675" y="111"/>
                  <a:pt x="682" y="123"/>
                  <a:pt x="694" y="171"/>
                </a:cubicBezTo>
                <a:cubicBezTo>
                  <a:pt x="688" y="372"/>
                  <a:pt x="726" y="416"/>
                  <a:pt x="631" y="538"/>
                </a:cubicBezTo>
                <a:cubicBezTo>
                  <a:pt x="612" y="562"/>
                  <a:pt x="590" y="618"/>
                  <a:pt x="559" y="633"/>
                </a:cubicBezTo>
                <a:cubicBezTo>
                  <a:pt x="442" y="691"/>
                  <a:pt x="561" y="618"/>
                  <a:pt x="487" y="665"/>
                </a:cubicBezTo>
                <a:cubicBezTo>
                  <a:pt x="472" y="662"/>
                  <a:pt x="453" y="666"/>
                  <a:pt x="440" y="657"/>
                </a:cubicBezTo>
                <a:cubicBezTo>
                  <a:pt x="425" y="646"/>
                  <a:pt x="408" y="610"/>
                  <a:pt x="408" y="610"/>
                </a:cubicBezTo>
                <a:cubicBezTo>
                  <a:pt x="390" y="554"/>
                  <a:pt x="424" y="499"/>
                  <a:pt x="448" y="450"/>
                </a:cubicBezTo>
                <a:cubicBezTo>
                  <a:pt x="453" y="440"/>
                  <a:pt x="452" y="428"/>
                  <a:pt x="456" y="418"/>
                </a:cubicBezTo>
                <a:cubicBezTo>
                  <a:pt x="468" y="390"/>
                  <a:pt x="476" y="394"/>
                  <a:pt x="496" y="370"/>
                </a:cubicBezTo>
                <a:cubicBezTo>
                  <a:pt x="529" y="332"/>
                  <a:pt x="560" y="290"/>
                  <a:pt x="591" y="251"/>
                </a:cubicBezTo>
                <a:cubicBezTo>
                  <a:pt x="647" y="181"/>
                  <a:pt x="609" y="211"/>
                  <a:pt x="655" y="179"/>
                </a:cubicBezTo>
                <a:cubicBezTo>
                  <a:pt x="693" y="122"/>
                  <a:pt x="642" y="189"/>
                  <a:pt x="703" y="140"/>
                </a:cubicBezTo>
                <a:cubicBezTo>
                  <a:pt x="709" y="134"/>
                  <a:pt x="711" y="123"/>
                  <a:pt x="718" y="116"/>
                </a:cubicBezTo>
                <a:cubicBezTo>
                  <a:pt x="745" y="89"/>
                  <a:pt x="817" y="56"/>
                  <a:pt x="853" y="45"/>
                </a:cubicBezTo>
                <a:cubicBezTo>
                  <a:pt x="916" y="0"/>
                  <a:pt x="937" y="22"/>
                  <a:pt x="1035" y="28"/>
                </a:cubicBezTo>
                <a:cubicBezTo>
                  <a:pt x="1073" y="53"/>
                  <a:pt x="1076" y="71"/>
                  <a:pt x="1091" y="116"/>
                </a:cubicBezTo>
                <a:cubicBezTo>
                  <a:pt x="1094" y="124"/>
                  <a:pt x="1099" y="140"/>
                  <a:pt x="1099" y="140"/>
                </a:cubicBezTo>
                <a:cubicBezTo>
                  <a:pt x="1098" y="168"/>
                  <a:pt x="1125" y="413"/>
                  <a:pt x="1060" y="482"/>
                </a:cubicBezTo>
                <a:cubicBezTo>
                  <a:pt x="1039" y="536"/>
                  <a:pt x="998" y="567"/>
                  <a:pt x="956" y="601"/>
                </a:cubicBezTo>
                <a:cubicBezTo>
                  <a:pt x="931" y="622"/>
                  <a:pt x="950" y="617"/>
                  <a:pt x="917" y="633"/>
                </a:cubicBezTo>
                <a:cubicBezTo>
                  <a:pt x="894" y="644"/>
                  <a:pt x="887" y="641"/>
                  <a:pt x="861" y="641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885112" y="3731218"/>
            <a:ext cx="495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過食嘔吐</a:t>
            </a:r>
            <a:endParaRPr kumimoji="0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5056937" y="745130"/>
            <a:ext cx="673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過食絶食の</a:t>
            </a:r>
            <a:endParaRPr kumimoji="0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5056937" y="1015005"/>
            <a:ext cx="101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悪循環のサイクル</a:t>
            </a:r>
            <a:endParaRPr kumimoji="0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4350500" y="3359743"/>
            <a:ext cx="14747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過食嘔吐の後、普通の食事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4350500" y="3629618"/>
            <a:ext cx="12652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サイクルに戻るパターン</a:t>
            </a:r>
            <a:endParaRPr kumimoji="0" lang="ja-JP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Freeform 37"/>
          <p:cNvSpPr>
            <a:spLocks/>
          </p:cNvSpPr>
          <p:nvPr/>
        </p:nvSpPr>
        <p:spPr bwMode="auto">
          <a:xfrm>
            <a:off x="1462837" y="3000968"/>
            <a:ext cx="1652588" cy="704850"/>
          </a:xfrm>
          <a:custGeom>
            <a:avLst/>
            <a:gdLst>
              <a:gd name="T0" fmla="*/ 33 w 1041"/>
              <a:gd name="T1" fmla="*/ 40 h 444"/>
              <a:gd name="T2" fmla="*/ 85 w 1041"/>
              <a:gd name="T3" fmla="*/ 317 h 444"/>
              <a:gd name="T4" fmla="*/ 145 w 1041"/>
              <a:gd name="T5" fmla="*/ 422 h 444"/>
              <a:gd name="T6" fmla="*/ 284 w 1041"/>
              <a:gd name="T7" fmla="*/ 413 h 444"/>
              <a:gd name="T8" fmla="*/ 354 w 1041"/>
              <a:gd name="T9" fmla="*/ 353 h 444"/>
              <a:gd name="T10" fmla="*/ 380 w 1041"/>
              <a:gd name="T11" fmla="*/ 265 h 444"/>
              <a:gd name="T12" fmla="*/ 371 w 1041"/>
              <a:gd name="T13" fmla="*/ 65 h 444"/>
              <a:gd name="T14" fmla="*/ 293 w 1041"/>
              <a:gd name="T15" fmla="*/ 126 h 444"/>
              <a:gd name="T16" fmla="*/ 302 w 1041"/>
              <a:gd name="T17" fmla="*/ 361 h 444"/>
              <a:gd name="T18" fmla="*/ 311 w 1041"/>
              <a:gd name="T19" fmla="*/ 413 h 444"/>
              <a:gd name="T20" fmla="*/ 363 w 1041"/>
              <a:gd name="T21" fmla="*/ 439 h 444"/>
              <a:gd name="T22" fmla="*/ 501 w 1041"/>
              <a:gd name="T23" fmla="*/ 431 h 444"/>
              <a:gd name="T24" fmla="*/ 579 w 1041"/>
              <a:gd name="T25" fmla="*/ 405 h 444"/>
              <a:gd name="T26" fmla="*/ 605 w 1041"/>
              <a:gd name="T27" fmla="*/ 396 h 444"/>
              <a:gd name="T28" fmla="*/ 683 w 1041"/>
              <a:gd name="T29" fmla="*/ 292 h 444"/>
              <a:gd name="T30" fmla="*/ 675 w 1041"/>
              <a:gd name="T31" fmla="*/ 74 h 444"/>
              <a:gd name="T32" fmla="*/ 571 w 1041"/>
              <a:gd name="T33" fmla="*/ 126 h 444"/>
              <a:gd name="T34" fmla="*/ 605 w 1041"/>
              <a:gd name="T35" fmla="*/ 378 h 444"/>
              <a:gd name="T36" fmla="*/ 657 w 1041"/>
              <a:gd name="T37" fmla="*/ 413 h 444"/>
              <a:gd name="T38" fmla="*/ 709 w 1041"/>
              <a:gd name="T39" fmla="*/ 431 h 444"/>
              <a:gd name="T40" fmla="*/ 926 w 1041"/>
              <a:gd name="T41" fmla="*/ 396 h 444"/>
              <a:gd name="T42" fmla="*/ 944 w 1041"/>
              <a:gd name="T43" fmla="*/ 370 h 444"/>
              <a:gd name="T44" fmla="*/ 969 w 1041"/>
              <a:gd name="T45" fmla="*/ 353 h 444"/>
              <a:gd name="T46" fmla="*/ 1005 w 1041"/>
              <a:gd name="T47" fmla="*/ 309 h 444"/>
              <a:gd name="T48" fmla="*/ 1013 w 1041"/>
              <a:gd name="T49" fmla="*/ 283 h 444"/>
              <a:gd name="T50" fmla="*/ 1039 w 1041"/>
              <a:gd name="T51" fmla="*/ 25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1" h="444">
                <a:moveTo>
                  <a:pt x="33" y="40"/>
                </a:moveTo>
                <a:cubicBezTo>
                  <a:pt x="0" y="132"/>
                  <a:pt x="37" y="238"/>
                  <a:pt x="85" y="317"/>
                </a:cubicBezTo>
                <a:cubicBezTo>
                  <a:pt x="107" y="356"/>
                  <a:pt x="132" y="381"/>
                  <a:pt x="145" y="422"/>
                </a:cubicBezTo>
                <a:cubicBezTo>
                  <a:pt x="191" y="419"/>
                  <a:pt x="238" y="420"/>
                  <a:pt x="284" y="413"/>
                </a:cubicBezTo>
                <a:cubicBezTo>
                  <a:pt x="310" y="410"/>
                  <a:pt x="332" y="367"/>
                  <a:pt x="354" y="353"/>
                </a:cubicBezTo>
                <a:cubicBezTo>
                  <a:pt x="375" y="289"/>
                  <a:pt x="366" y="318"/>
                  <a:pt x="380" y="265"/>
                </a:cubicBezTo>
                <a:cubicBezTo>
                  <a:pt x="377" y="199"/>
                  <a:pt x="392" y="129"/>
                  <a:pt x="371" y="65"/>
                </a:cubicBezTo>
                <a:cubicBezTo>
                  <a:pt x="351" y="0"/>
                  <a:pt x="301" y="103"/>
                  <a:pt x="293" y="126"/>
                </a:cubicBezTo>
                <a:cubicBezTo>
                  <a:pt x="296" y="204"/>
                  <a:pt x="297" y="283"/>
                  <a:pt x="302" y="361"/>
                </a:cubicBezTo>
                <a:cubicBezTo>
                  <a:pt x="303" y="379"/>
                  <a:pt x="303" y="398"/>
                  <a:pt x="311" y="413"/>
                </a:cubicBezTo>
                <a:cubicBezTo>
                  <a:pt x="318" y="429"/>
                  <a:pt x="349" y="435"/>
                  <a:pt x="363" y="439"/>
                </a:cubicBezTo>
                <a:cubicBezTo>
                  <a:pt x="409" y="436"/>
                  <a:pt x="456" y="437"/>
                  <a:pt x="501" y="431"/>
                </a:cubicBezTo>
                <a:cubicBezTo>
                  <a:pt x="504" y="431"/>
                  <a:pt x="564" y="410"/>
                  <a:pt x="579" y="405"/>
                </a:cubicBezTo>
                <a:cubicBezTo>
                  <a:pt x="588" y="402"/>
                  <a:pt x="605" y="396"/>
                  <a:pt x="605" y="396"/>
                </a:cubicBezTo>
                <a:cubicBezTo>
                  <a:pt x="631" y="358"/>
                  <a:pt x="658" y="329"/>
                  <a:pt x="683" y="292"/>
                </a:cubicBezTo>
                <a:cubicBezTo>
                  <a:pt x="707" y="221"/>
                  <a:pt x="698" y="144"/>
                  <a:pt x="675" y="74"/>
                </a:cubicBezTo>
                <a:cubicBezTo>
                  <a:pt x="620" y="81"/>
                  <a:pt x="588" y="73"/>
                  <a:pt x="571" y="126"/>
                </a:cubicBezTo>
                <a:cubicBezTo>
                  <a:pt x="577" y="252"/>
                  <a:pt x="572" y="281"/>
                  <a:pt x="605" y="378"/>
                </a:cubicBezTo>
                <a:cubicBezTo>
                  <a:pt x="612" y="398"/>
                  <a:pt x="639" y="402"/>
                  <a:pt x="657" y="413"/>
                </a:cubicBezTo>
                <a:cubicBezTo>
                  <a:pt x="672" y="423"/>
                  <a:pt x="709" y="431"/>
                  <a:pt x="709" y="431"/>
                </a:cubicBezTo>
                <a:cubicBezTo>
                  <a:pt x="819" y="425"/>
                  <a:pt x="854" y="444"/>
                  <a:pt x="926" y="396"/>
                </a:cubicBezTo>
                <a:cubicBezTo>
                  <a:pt x="932" y="387"/>
                  <a:pt x="937" y="377"/>
                  <a:pt x="944" y="370"/>
                </a:cubicBezTo>
                <a:cubicBezTo>
                  <a:pt x="951" y="363"/>
                  <a:pt x="963" y="360"/>
                  <a:pt x="969" y="353"/>
                </a:cubicBezTo>
                <a:cubicBezTo>
                  <a:pt x="1013" y="297"/>
                  <a:pt x="935" y="354"/>
                  <a:pt x="1005" y="309"/>
                </a:cubicBezTo>
                <a:cubicBezTo>
                  <a:pt x="1007" y="301"/>
                  <a:pt x="1007" y="290"/>
                  <a:pt x="1013" y="283"/>
                </a:cubicBezTo>
                <a:cubicBezTo>
                  <a:pt x="1041" y="247"/>
                  <a:pt x="1039" y="280"/>
                  <a:pt x="1039" y="257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5564937" y="2819373"/>
            <a:ext cx="352425" cy="211138"/>
            <a:chOff x="3586" y="2247"/>
            <a:chExt cx="222" cy="133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3586" y="2247"/>
              <a:ext cx="222" cy="133"/>
            </a:xfrm>
            <a:prstGeom prst="ellipse">
              <a:avLst/>
            </a:pr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3586" y="2247"/>
              <a:ext cx="222" cy="13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081" name="テキスト ボックス 3080"/>
          <p:cNvSpPr txBox="1"/>
          <p:nvPr/>
        </p:nvSpPr>
        <p:spPr>
          <a:xfrm>
            <a:off x="5393487" y="25411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間食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EC82B3-B592-3B79-13AF-CB04C69D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469" y="-47511"/>
            <a:ext cx="50657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23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44828" y="749300"/>
            <a:ext cx="8324996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③自己症状モニタリング（記録）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 生活状況モニタリング （記録）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4828" y="1703407"/>
            <a:ext cx="89991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例えば過食症：過食の買物のレシートを毎日ノートに貼る</a:t>
            </a:r>
            <a:endParaRPr kumimoji="1" lang="en-US" altLang="ja-JP" sz="24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</a:t>
            </a: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症状を可視化</a:t>
            </a:r>
            <a:endParaRPr kumimoji="1" lang="en-US" altLang="ja-JP" sz="24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★現実的なハードルを設定</a:t>
            </a:r>
            <a:endParaRPr kumimoji="1" lang="en-US" altLang="ja-JP" sz="24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lvl="0" defTabSz="914400">
              <a:defRPr/>
            </a:pPr>
            <a:r>
              <a:rPr kumimoji="1" lang="ja-JP" altLang="en-US" sz="2400" b="1" spc="-300" dirty="0">
                <a:solidFill>
                  <a:prstClr val="black"/>
                </a:solidFill>
              </a:rPr>
              <a:t>・</a:t>
            </a:r>
            <a:r>
              <a:rPr kumimoji="1" lang="ja-JP" altLang="en-US" sz="2400" b="1" spc="-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本人はハードルを高くしがち「明日から過食ゼロにします！」　　　</a:t>
            </a:r>
            <a:endParaRPr kumimoji="1" lang="en-US" altLang="ja-JP" sz="2400" b="1" spc="-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defRPr/>
            </a:pPr>
            <a:r>
              <a:rPr kumimoji="1" lang="ja-JP" altLang="en-US" sz="2400" b="1" spc="-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・毎日</a:t>
            </a:r>
            <a:r>
              <a:rPr kumimoji="1" lang="en-US" altLang="ja-JP" sz="2400" b="1" spc="-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</a:t>
            </a:r>
            <a:r>
              <a:rPr kumimoji="1" lang="ja-JP" altLang="en-US" sz="2400" b="1" spc="-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円の人は</a:t>
            </a:r>
            <a:r>
              <a:rPr kumimoji="1" lang="en-US" altLang="ja-JP" sz="2400" b="1" spc="-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9900</a:t>
            </a:r>
            <a:r>
              <a:rPr kumimoji="1" lang="ja-JP" altLang="en-US" sz="2400" b="1" spc="-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円から！</a:t>
            </a:r>
            <a:endParaRPr kumimoji="1" lang="en-US" altLang="ja-JP" sz="2400" b="1" spc="-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→「昨日も今日も過食</a:t>
            </a:r>
            <a:r>
              <a:rPr kumimoji="1" lang="ja-JP" altLang="en-US" sz="2400" b="1" spc="-3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で</a:t>
            </a: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ダメだった」ではなく、「ハードルを クリアできた良い日」</a:t>
            </a:r>
            <a:endParaRPr kumimoji="1" lang="en-US" altLang="ja-JP" sz="24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spc="-3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ができる</a:t>
            </a:r>
            <a:endParaRPr kumimoji="1" lang="en-US" altLang="ja-JP" sz="2400" b="1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7B87A88-9E50-4BDC-B781-0442FC299D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81" y="4407970"/>
            <a:ext cx="1348861" cy="191761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A978E9-3F73-46FF-8C47-FE96B8891345}"/>
              </a:ext>
            </a:extLst>
          </p:cNvPr>
          <p:cNvSpPr/>
          <p:nvPr/>
        </p:nvSpPr>
        <p:spPr>
          <a:xfrm>
            <a:off x="144828" y="6406158"/>
            <a:ext cx="8833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indent="-200025" algn="just">
              <a:spcAft>
                <a:spcPts val="0"/>
              </a:spcAft>
              <a:tabLst>
                <a:tab pos="2700020" algn="ctr"/>
                <a:tab pos="5400040" algn="r"/>
                <a:tab pos="533400" algn="l"/>
              </a:tabLst>
            </a:pPr>
            <a:r>
              <a:rPr lang="ja-JP" altLang="ja-JP" b="1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西園マーハ文</a:t>
            </a:r>
            <a:r>
              <a:rPr lang="en-US" altLang="ja-JP" b="1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: </a:t>
            </a:r>
            <a:r>
              <a:rPr lang="ja-JP" altLang="ja-JP" b="1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過食症の症状コントロールワークブック</a:t>
            </a:r>
            <a:r>
              <a:rPr lang="en-US" altLang="ja-JP" b="1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ja-JP" altLang="ja-JP" b="1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星和書店</a:t>
            </a:r>
            <a:r>
              <a:rPr lang="en-US" altLang="ja-JP" b="1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,2017</a:t>
            </a:r>
            <a:endParaRPr lang="ja-JP" altLang="ja-JP" b="1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631" y="0"/>
            <a:ext cx="50657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86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7" y="553123"/>
            <a:ext cx="8785225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薬物処方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 塩化水銀、ヨウ化鉄シロップ、リン酸化鉄など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●暖める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暖かい服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ゴムチューブに湯を入れて脊髄を暖める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●食事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るいそうの程度に応じて、頻度を増やす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　‘・・・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some form of nourishing food every two hours, as milk,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　　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cream, soup, eggs, fish, chicken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・・・’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‘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The inclination of the patient must be in no way consulted.’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　　 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患者の希望は絶対に聞いてはいけない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9387" y="4844581"/>
            <a:ext cx="871378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＜経過＞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●死亡例もあるが概ね良く治る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・・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by warmth and steady supplies of food and stimulants,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ＭＳ Ｐゴシック" panose="020B0600070205080204" pitchFamily="50" charset="-128"/>
                <a:cs typeface="+mn-cs"/>
              </a:rPr>
              <a:t> strength may be gradually resuscitated and recovery completed.’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6D981C-1985-6987-8386-A08559D1CABA}"/>
              </a:ext>
            </a:extLst>
          </p:cNvPr>
          <p:cNvSpPr txBox="1"/>
          <p:nvPr/>
        </p:nvSpPr>
        <p:spPr>
          <a:xfrm>
            <a:off x="6353149" y="6400494"/>
            <a:ext cx="2790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William </a:t>
            </a:r>
            <a:r>
              <a:rPr lang="en-US" altLang="ja-JP" dirty="0" err="1"/>
              <a:t>Gull,Lancet</a:t>
            </a:r>
            <a:r>
              <a:rPr lang="en-US" altLang="ja-JP" dirty="0"/>
              <a:t>, 1888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60F2FF4-0297-BF3B-45C6-E4F180D78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28260"/>
            <a:ext cx="8424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19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世紀イギリスの症例</a:t>
            </a:r>
          </a:p>
        </p:txBody>
      </p:sp>
    </p:spTree>
    <p:extLst>
      <p:ext uri="{BB962C8B-B14F-4D97-AF65-F5344CB8AC3E}">
        <p14:creationId xmlns:p14="http://schemas.microsoft.com/office/powerpoint/2010/main" val="421173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7706" y="1292297"/>
            <a:ext cx="8888587" cy="4760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7000kcal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の追加→体重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1㎏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の増加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ヵ月で追加するとしたら・・・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日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250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～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300kcal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増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　　　（吸収が悪いので、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300kcal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を目指す方が安全）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300kcal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増は、運動減でも飲食増でも良い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＊運動減には・・・・・・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参考：国立健康・栄養研究所　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改訂版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身体活動のメッツ（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MET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ｓ）表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』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http://www.nibiohn.go.jp/files/2011mets.pdf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＊飲食増には・・・・・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「クロワッサン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個追加でも、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diet coke 300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本追加でも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あなたの好きなように」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(Fairburn)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＊「枠」が見えれば、その中で新しい行動も。</a:t>
            </a:r>
            <a:endParaRPr kumimoji="1" lang="en-US" altLang="ja-JP" sz="28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「チョコレートを食べてみる」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956" y="277951"/>
            <a:ext cx="79816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④栄養補給について本人の治療参加を促す</a:t>
            </a:r>
          </a:p>
        </p:txBody>
      </p:sp>
    </p:spTree>
    <p:extLst>
      <p:ext uri="{BB962C8B-B14F-4D97-AF65-F5344CB8AC3E}">
        <p14:creationId xmlns:p14="http://schemas.microsoft.com/office/powerpoint/2010/main" val="1219704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EAC258-CC0B-41DB-948E-2CB4448D6729}"/>
              </a:ext>
            </a:extLst>
          </p:cNvPr>
          <p:cNvSpPr txBox="1"/>
          <p:nvPr/>
        </p:nvSpPr>
        <p:spPr>
          <a:xfrm>
            <a:off x="274043" y="2013409"/>
            <a:ext cx="85959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2800" b="1" spc="-150" dirty="0">
                <a:solidFill>
                  <a:prstClr val="black"/>
                </a:solidFill>
              </a:rPr>
              <a:t>★  小中高生などでは「運動強迫」でなくてもかなりの　　</a:t>
            </a:r>
            <a:endParaRPr kumimoji="1" lang="en-US" altLang="ja-JP" sz="2800" b="1" spc="-150" dirty="0">
              <a:solidFill>
                <a:prstClr val="black"/>
              </a:solidFill>
            </a:endParaRPr>
          </a:p>
          <a:p>
            <a:pPr>
              <a:defRPr/>
            </a:pPr>
            <a:r>
              <a:rPr kumimoji="1" lang="ja-JP" altLang="en-US" sz="2800" b="1" spc="-150" dirty="0">
                <a:solidFill>
                  <a:prstClr val="black"/>
                </a:solidFill>
              </a:rPr>
              <a:t>　 エネルギーが消費されていることが多い</a:t>
            </a:r>
            <a:endParaRPr kumimoji="1" lang="en-US" altLang="ja-JP" sz="2800" b="1" spc="-15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★「食物を足す」だけでは時間がかかる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8" name="Picture 4" descr="重いランドセルを背負う小学生のイラスト（女の子）">
            <a:extLst>
              <a:ext uri="{FF2B5EF4-FFF2-40B4-BE49-F238E27FC236}">
                <a16:creationId xmlns:a16="http://schemas.microsoft.com/office/drawing/2014/main" id="{CC51207E-2BA1-6751-B0B2-0AABB041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488" y="5149002"/>
            <a:ext cx="1463116" cy="14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遅刻しそうな人のイラスト「女子学生」">
            <a:extLst>
              <a:ext uri="{FF2B5EF4-FFF2-40B4-BE49-F238E27FC236}">
                <a16:creationId xmlns:a16="http://schemas.microsoft.com/office/drawing/2014/main" id="{89D80424-1658-1D1B-7621-50FDFF31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959" y="4404461"/>
            <a:ext cx="1414543" cy="19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かっぱを着て自転車に乗る人のイラスト">
            <a:extLst>
              <a:ext uri="{FF2B5EF4-FFF2-40B4-BE49-F238E27FC236}">
                <a16:creationId xmlns:a16="http://schemas.microsoft.com/office/drawing/2014/main" id="{CC31D9C7-9A33-A245-0811-85A3ACD3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281" y="4660481"/>
            <a:ext cx="1543372" cy="17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8F3BE9-EAA0-C295-C9B6-E4D6FDF694B0}"/>
              </a:ext>
            </a:extLst>
          </p:cNvPr>
          <p:cNvSpPr txBox="1"/>
          <p:nvPr/>
        </p:nvSpPr>
        <p:spPr>
          <a:xfrm>
            <a:off x="223386" y="785790"/>
            <a:ext cx="792483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000" b="1" spc="-150" dirty="0"/>
              <a:t>⑤過活動によるエネルギーの消耗を少し減らす</a:t>
            </a:r>
          </a:p>
        </p:txBody>
      </p:sp>
    </p:spTree>
    <p:extLst>
      <p:ext uri="{BB962C8B-B14F-4D97-AF65-F5344CB8AC3E}">
        <p14:creationId xmlns:p14="http://schemas.microsoft.com/office/powerpoint/2010/main" val="575553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2B12C27-79B2-4E0E-8AE9-975A0394F7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07" y="644089"/>
            <a:ext cx="7565991" cy="458064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37B91F-D4CD-4821-8081-22EF0C9C1806}"/>
              </a:ext>
            </a:extLst>
          </p:cNvPr>
          <p:cNvSpPr txBox="1"/>
          <p:nvPr/>
        </p:nvSpPr>
        <p:spPr>
          <a:xfrm>
            <a:off x="6682973" y="236508"/>
            <a:ext cx="2053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Mets</a:t>
            </a:r>
            <a:r>
              <a:rPr kumimoji="1" lang="ja-JP" altLang="en-US" sz="2400" b="1" dirty="0"/>
              <a:t>表の一部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3BE911-36BD-4756-AFA0-701BF32F7775}"/>
              </a:ext>
            </a:extLst>
          </p:cNvPr>
          <p:cNvSpPr txBox="1"/>
          <p:nvPr/>
        </p:nvSpPr>
        <p:spPr>
          <a:xfrm>
            <a:off x="97499" y="5798135"/>
            <a:ext cx="9701939" cy="86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2000" b="1" dirty="0"/>
              <a:t>消費カロリー</a:t>
            </a:r>
            <a:r>
              <a:rPr kumimoji="1" lang="en-US" altLang="ja-JP" sz="2000" b="1" dirty="0"/>
              <a:t>=</a:t>
            </a:r>
            <a:r>
              <a:rPr kumimoji="1" lang="ja-JP" altLang="en-US" sz="2000" b="1" dirty="0"/>
              <a:t>体重㎏</a:t>
            </a:r>
            <a:r>
              <a:rPr kumimoji="1" lang="en-US" altLang="ja-JP" sz="2000" b="1" dirty="0"/>
              <a:t>×Mets ×</a:t>
            </a:r>
            <a:r>
              <a:rPr kumimoji="1" lang="ja-JP" altLang="en-US" sz="2000" b="1" dirty="0"/>
              <a:t>運動時間</a:t>
            </a:r>
            <a:r>
              <a:rPr kumimoji="1" lang="en-US" altLang="ja-JP" sz="2000" b="1" dirty="0"/>
              <a:t>×1.05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 dirty="0"/>
              <a:t>40</a:t>
            </a:r>
            <a:r>
              <a:rPr kumimoji="1" lang="ja-JP" altLang="en-US" sz="2000" b="1" dirty="0"/>
              <a:t>㎏の人が、</a:t>
            </a:r>
            <a:r>
              <a:rPr kumimoji="1" lang="en-US" altLang="ja-JP" sz="2000" b="1" dirty="0"/>
              <a:t>30</a:t>
            </a:r>
            <a:r>
              <a:rPr kumimoji="1" lang="ja-JP" altLang="en-US" sz="2000" b="1" dirty="0"/>
              <a:t>分間、通勤ペースで自転車に乗ると</a:t>
            </a:r>
            <a:endParaRPr kumimoji="1" lang="en-US" altLang="ja-JP" sz="2000" b="1" dirty="0"/>
          </a:p>
          <a:p>
            <a:pPr>
              <a:lnSpc>
                <a:spcPts val="2000"/>
              </a:lnSpc>
            </a:pPr>
            <a:r>
              <a:rPr kumimoji="1" lang="en-US" altLang="ja-JP" sz="2000" b="1" dirty="0"/>
              <a:t>40×6.8×0.5×1.05</a:t>
            </a:r>
            <a:r>
              <a:rPr kumimoji="1" lang="ja-JP" altLang="en-US" sz="2000" b="1" dirty="0"/>
              <a:t>＝</a:t>
            </a:r>
            <a:r>
              <a:rPr kumimoji="1" lang="en-US" altLang="ja-JP" sz="2000" b="1" dirty="0"/>
              <a:t>142.8kcal</a:t>
            </a:r>
            <a:endParaRPr kumimoji="1" lang="ja-JP" altLang="en-US" sz="2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011A13-0854-4CAA-990D-434EC0CC5659}"/>
              </a:ext>
            </a:extLst>
          </p:cNvPr>
          <p:cNvSpPr txBox="1"/>
          <p:nvPr/>
        </p:nvSpPr>
        <p:spPr>
          <a:xfrm>
            <a:off x="4396973" y="542880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http://www.nibiohn.go.jp/files/2011mets.pdf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B2C771-5703-4A53-A9BE-635924B101AD}"/>
              </a:ext>
            </a:extLst>
          </p:cNvPr>
          <p:cNvSpPr txBox="1"/>
          <p:nvPr/>
        </p:nvSpPr>
        <p:spPr>
          <a:xfrm>
            <a:off x="97499" y="105480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spc="-150" dirty="0"/>
              <a:t>生活の中のエネルギーの消耗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C201B7-DDBE-B0DF-8136-991E9BC41067}"/>
              </a:ext>
            </a:extLst>
          </p:cNvPr>
          <p:cNvSpPr txBox="1"/>
          <p:nvPr/>
        </p:nvSpPr>
        <p:spPr>
          <a:xfrm>
            <a:off x="33251" y="5189956"/>
            <a:ext cx="9281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pc="-150" dirty="0"/>
              <a:t>国立健康・栄養研究所</a:t>
            </a:r>
            <a:r>
              <a:rPr lang="en-US" altLang="ja-JP" spc="-150" dirty="0"/>
              <a:t>:</a:t>
            </a:r>
            <a:r>
              <a:rPr lang="ja-JP" altLang="en-US" spc="-150" dirty="0"/>
              <a:t>改訂版</a:t>
            </a:r>
            <a:r>
              <a:rPr lang="en-US" altLang="ja-JP" spc="-150" dirty="0"/>
              <a:t>『</a:t>
            </a:r>
            <a:r>
              <a:rPr lang="ja-JP" altLang="en-US" spc="-150" dirty="0"/>
              <a:t>身体活動のメッツ（</a:t>
            </a:r>
            <a:r>
              <a:rPr lang="en-US" altLang="ja-JP" spc="-150" dirty="0"/>
              <a:t>MET</a:t>
            </a:r>
            <a:r>
              <a:rPr lang="ja-JP" altLang="en-US" spc="-150" dirty="0"/>
              <a:t>ｓ）表</a:t>
            </a:r>
            <a:r>
              <a:rPr lang="en-US" altLang="ja-JP" spc="-150" dirty="0"/>
              <a:t>』p2.</a:t>
            </a:r>
          </a:p>
        </p:txBody>
      </p:sp>
    </p:spTree>
    <p:extLst>
      <p:ext uri="{BB962C8B-B14F-4D97-AF65-F5344CB8AC3E}">
        <p14:creationId xmlns:p14="http://schemas.microsoft.com/office/powerpoint/2010/main" val="2462508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EAC258-CC0B-41DB-948E-2CB4448D6729}"/>
              </a:ext>
            </a:extLst>
          </p:cNvPr>
          <p:cNvSpPr txBox="1"/>
          <p:nvPr/>
        </p:nvSpPr>
        <p:spPr>
          <a:xfrm>
            <a:off x="215637" y="247720"/>
            <a:ext cx="8595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2800" b="1" spc="-150" dirty="0">
                <a:solidFill>
                  <a:prstClr val="black"/>
                </a:solidFill>
              </a:rPr>
              <a:t>★外来では「行動変容お試し月間」「治療意識月間」</a:t>
            </a:r>
            <a:endParaRPr kumimoji="1" lang="en-US" altLang="ja-JP" sz="2800" b="1" spc="-15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en-US" altLang="ja-JP" sz="2800" b="1" spc="-150" dirty="0">
                <a:solidFill>
                  <a:prstClr val="black"/>
                </a:solidFill>
              </a:rPr>
              <a:t>    </a:t>
            </a:r>
            <a:r>
              <a:rPr kumimoji="1" lang="ja-JP" altLang="en-US" sz="2800" b="1" spc="-150" dirty="0">
                <a:solidFill>
                  <a:prstClr val="black"/>
                </a:solidFill>
              </a:rPr>
              <a:t>を意識的に設ける必要がある。</a:t>
            </a:r>
          </a:p>
          <a:p>
            <a:pPr lvl="0">
              <a:defRPr/>
            </a:pPr>
            <a:r>
              <a:rPr kumimoji="1" lang="ja-JP" altLang="en-US" sz="2800" b="1" spc="-150" dirty="0">
                <a:solidFill>
                  <a:prstClr val="black"/>
                </a:solidFill>
              </a:rPr>
              <a:t>★部活などでは、「少し休む」選択肢が認められるよ</a:t>
            </a:r>
            <a:endParaRPr kumimoji="1" lang="en-US" altLang="ja-JP" sz="2800" b="1" spc="-15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en-US" altLang="ja-JP" sz="2800" b="1" spc="-150" dirty="0">
                <a:solidFill>
                  <a:prstClr val="black"/>
                </a:solidFill>
              </a:rPr>
              <a:t>    </a:t>
            </a:r>
            <a:r>
              <a:rPr kumimoji="1" lang="ja-JP" altLang="en-US" sz="2800" b="1" spc="-150" dirty="0">
                <a:solidFill>
                  <a:prstClr val="black"/>
                </a:solidFill>
              </a:rPr>
              <a:t>う配慮が必要</a:t>
            </a:r>
            <a:endParaRPr kumimoji="1" lang="en-US" altLang="ja-JP" sz="2800" b="1" spc="-15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2800" b="1" spc="-150" dirty="0">
                <a:solidFill>
                  <a:prstClr val="black"/>
                </a:solidFill>
              </a:rPr>
              <a:t>　</a:t>
            </a:r>
            <a:r>
              <a:rPr kumimoji="1" lang="en-US" altLang="ja-JP" sz="2800" b="1" spc="-150" dirty="0">
                <a:solidFill>
                  <a:prstClr val="black"/>
                </a:solidFill>
              </a:rPr>
              <a:t>×</a:t>
            </a:r>
            <a:r>
              <a:rPr kumimoji="1" lang="ja-JP" altLang="en-US" sz="2800" b="1" spc="-150" dirty="0">
                <a:solidFill>
                  <a:prstClr val="black"/>
                </a:solidFill>
              </a:rPr>
              <a:t>病院に行くような子はレギュラーから外す</a:t>
            </a:r>
            <a:endParaRPr kumimoji="1" lang="en-US" altLang="ja-JP" sz="2800" b="1" spc="-15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2800" b="1" spc="-150" dirty="0">
                <a:solidFill>
                  <a:prstClr val="black"/>
                </a:solidFill>
              </a:rPr>
              <a:t>　</a:t>
            </a:r>
            <a:r>
              <a:rPr kumimoji="1" lang="en-US" altLang="ja-JP" sz="2800" b="1" spc="-150" dirty="0">
                <a:solidFill>
                  <a:prstClr val="black"/>
                </a:solidFill>
              </a:rPr>
              <a:t>×</a:t>
            </a:r>
            <a:r>
              <a:rPr kumimoji="1" lang="ja-JP" altLang="en-US" sz="2800" b="1" spc="-150" dirty="0">
                <a:solidFill>
                  <a:prstClr val="black"/>
                </a:solidFill>
              </a:rPr>
              <a:t>部活に出たり休んだりは迷惑だからやめてもらう</a:t>
            </a:r>
            <a:endParaRPr kumimoji="1" lang="en-US" altLang="ja-JP" sz="2800" b="1" spc="-15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★関わる人々の意見統一が必要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050" name="Picture 2" descr="一本足の椅子に座る人のイラスト（女性）">
            <a:extLst>
              <a:ext uri="{FF2B5EF4-FFF2-40B4-BE49-F238E27FC236}">
                <a16:creationId xmlns:a16="http://schemas.microsoft.com/office/drawing/2014/main" id="{2D2E4554-E187-4641-A46F-2D2F3F5A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556" y="4215656"/>
            <a:ext cx="1693432" cy="22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91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18476F-BB37-42B7-9E53-A33D9A5EE3D9}"/>
              </a:ext>
            </a:extLst>
          </p:cNvPr>
          <p:cNvSpPr txBox="1"/>
          <p:nvPr/>
        </p:nvSpPr>
        <p:spPr>
          <a:xfrm>
            <a:off x="131734" y="2153627"/>
            <a:ext cx="8340745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★しかし、ダイエットの怖さを強調して「一次予防」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（発生させない。撲滅）を目指すのは困難。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　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★「二次予防」（早期発見、早期援助）に重点を置く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</a:t>
            </a:r>
            <a:endParaRPr kumimoji="1" lang="en-US" altLang="ja-JP" sz="2800" b="1" spc="-150" dirty="0"/>
          </a:p>
          <a:p>
            <a:endParaRPr kumimoji="1" lang="en-US" altLang="ja-JP" sz="2800" b="1" spc="-150" dirty="0"/>
          </a:p>
          <a:p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F507B6-6702-6F2E-AF3D-90EE67B940E1}"/>
              </a:ext>
            </a:extLst>
          </p:cNvPr>
          <p:cNvSpPr txBox="1"/>
          <p:nvPr/>
        </p:nvSpPr>
        <p:spPr>
          <a:xfrm>
            <a:off x="231709" y="534993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学校では何ができるか？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558700-B56F-F210-1824-08D2AF17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163" y="4900515"/>
            <a:ext cx="2697053" cy="151709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D35311-1540-8CC2-4AC5-26BFD4285DF4}"/>
              </a:ext>
            </a:extLst>
          </p:cNvPr>
          <p:cNvSpPr txBox="1"/>
          <p:nvPr/>
        </p:nvSpPr>
        <p:spPr>
          <a:xfrm>
            <a:off x="131734" y="1554533"/>
            <a:ext cx="8084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★健康第一な部活環境、学校環境を整えることは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重要。</a:t>
            </a:r>
          </a:p>
        </p:txBody>
      </p:sp>
    </p:spTree>
    <p:extLst>
      <p:ext uri="{BB962C8B-B14F-4D97-AF65-F5344CB8AC3E}">
        <p14:creationId xmlns:p14="http://schemas.microsoft.com/office/powerpoint/2010/main" val="1646749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1206" y="266921"/>
            <a:ext cx="8027447" cy="123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さまざまな予防：摂食障害の場合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6454" y="1030164"/>
            <a:ext cx="8898250" cy="310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一次予防 </a:t>
            </a:r>
            <a:endParaRPr kumimoji="1" lang="en-US" altLang="ja-JP" sz="2799" b="1" i="0" u="none" strike="noStrike" kern="120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摂食障害を発生させない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・社会運動的一次予防　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　　例</a:t>
            </a:r>
            <a:r>
              <a:rPr kumimoji="1" lang="en-US" altLang="ja-JP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ja-JP" altLang="en-US" sz="2799" b="1" spc="-15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やせすぎ</a:t>
            </a: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モデルを掲載した雑誌の販売を</a:t>
            </a:r>
            <a:r>
              <a:rPr kumimoji="1" lang="ja-JP" altLang="en-US" sz="2799" b="1" spc="-15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禁止する</a:t>
            </a:r>
            <a:endParaRPr kumimoji="1" lang="ja-JP" altLang="en-US" sz="2799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・予防教育的一次予防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　　例</a:t>
            </a:r>
            <a:r>
              <a:rPr kumimoji="1" lang="en-US" altLang="ja-JP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</a:t>
            </a: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ダイエットの害を教える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　　　　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0698" y="4073815"/>
            <a:ext cx="8031574" cy="175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二次予防　</a:t>
            </a:r>
            <a:endParaRPr kumimoji="1" lang="en-US" altLang="ja-JP" sz="2799" b="1" i="0" u="none" strike="noStrike" kern="1200" cap="none" spc="-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摂食障害の症状が見られたら早期に発見し、援助を</a:t>
            </a:r>
            <a:endParaRPr kumimoji="1" lang="en-US" altLang="ja-JP" sz="2799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99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開始する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en-US" altLang="ja-JP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7958" y="120354"/>
            <a:ext cx="8568952" cy="130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一次予防（病気を発生させない）を目指したメッセージ</a:t>
            </a:r>
          </a:p>
          <a:p>
            <a:pPr marL="0" marR="0" lvl="0" indent="0" algn="l" defTabSz="91421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☆摂食障害になると（ダイエットすると）肝臓や心臓が壊れます</a:t>
            </a:r>
          </a:p>
          <a:p>
            <a:pPr marL="0" marR="0" lvl="0" indent="0" algn="l" defTabSz="91421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☆摂食障害で死ぬことがあります</a:t>
            </a:r>
          </a:p>
          <a:p>
            <a:pPr marL="0" marR="0" lvl="0" indent="0" algn="l" defTabSz="91421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☆摂食障害になると子どもが産めなくなることがあります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7958" y="1457408"/>
            <a:ext cx="8940702" cy="244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一次予防的メッセージ</a:t>
            </a:r>
            <a:r>
              <a:rPr kumimoji="1" lang="ja-JP" altLang="en-US" sz="2400" b="1" dirty="0">
                <a:solidFill>
                  <a:srgbClr val="0000FF"/>
                </a:solidFill>
                <a:latin typeface="Calibri" panose="020F0502020204030204"/>
                <a:ea typeface="ＭＳ Ｐゴシック" panose="020B0600070205080204" pitchFamily="50" charset="-128"/>
              </a:rPr>
              <a:t>ではうまくいかない？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☆健常生徒の中にも「長く絶食すると死ぬ」ことが実感できない生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徒がいる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 ☆「子どもが産めなくなります」と言われても関心が無い</a:t>
            </a:r>
          </a:p>
          <a:p>
            <a:pPr marL="0" marR="0" lvl="0" indent="0" algn="l" defTabSz="91421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☆一番相談してほしい、症状がある生徒が怖くなって相談から遠の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noProof="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くこともある</a:t>
            </a:r>
          </a:p>
          <a:p>
            <a:pPr marL="0" marR="0" lvl="0" indent="0" algn="l" defTabSz="91421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☆「こんなことをする人がいる」を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　模倣する場合も。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52152" y="6546289"/>
            <a:ext cx="2572693" cy="33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2007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月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26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日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Japan Times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C64FF5-D1FA-B066-5E18-D46D1828C359}"/>
              </a:ext>
            </a:extLst>
          </p:cNvPr>
          <p:cNvSpPr txBox="1"/>
          <p:nvPr/>
        </p:nvSpPr>
        <p:spPr>
          <a:xfrm>
            <a:off x="627043" y="3960966"/>
            <a:ext cx="3786614" cy="2814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ファッション界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spc="-150" dirty="0"/>
              <a:t>こんな風になってほしいとは思っていない</a:t>
            </a:r>
            <a:endParaRPr kumimoji="1" lang="en-US" altLang="ja-JP" spc="-150" dirty="0"/>
          </a:p>
          <a:p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当事者たち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あんな風になりたい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心理士協会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こういう広告はやめてほしい</a:t>
            </a: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01FB1E8A-FB73-C774-E0C7-7C9778BC806A}"/>
              </a:ext>
            </a:extLst>
          </p:cNvPr>
          <p:cNvSpPr/>
          <p:nvPr/>
        </p:nvSpPr>
        <p:spPr>
          <a:xfrm>
            <a:off x="202221" y="4399701"/>
            <a:ext cx="4384616" cy="478039"/>
          </a:xfrm>
          <a:prstGeom prst="wedgeEllipseCallout">
            <a:avLst>
              <a:gd name="adj1" fmla="val 53036"/>
              <a:gd name="adj2" fmla="val -1147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9A9A0021-13D4-30FD-2162-7DF246BF18F8}"/>
              </a:ext>
            </a:extLst>
          </p:cNvPr>
          <p:cNvSpPr/>
          <p:nvPr/>
        </p:nvSpPr>
        <p:spPr>
          <a:xfrm>
            <a:off x="163693" y="5533730"/>
            <a:ext cx="3579148" cy="394549"/>
          </a:xfrm>
          <a:prstGeom prst="wedgeEllipseCallout">
            <a:avLst>
              <a:gd name="adj1" fmla="val 73591"/>
              <a:gd name="adj2" fmla="val -544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08AA13-7E12-D509-13C9-C9538095A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5" y="6347782"/>
            <a:ext cx="4384617" cy="4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5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07950" y="1026181"/>
            <a:ext cx="8928100" cy="120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二次予防（早期発見・早期治療）のためのメッセージ：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‘自分流のダイエットをやっていて「これでいいのかな？」と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不安になることはありませんか？’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19829" y="3013573"/>
            <a:ext cx="72539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★相談・受診行動を後押しするための情報提供が必要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「大変なことになる」よりは「まだ間に合う」</a:t>
            </a:r>
          </a:p>
        </p:txBody>
      </p:sp>
    </p:spTree>
    <p:extLst>
      <p:ext uri="{BB962C8B-B14F-4D97-AF65-F5344CB8AC3E}">
        <p14:creationId xmlns:p14="http://schemas.microsoft.com/office/powerpoint/2010/main" val="3798551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60104"/>
              </p:ext>
            </p:extLst>
          </p:nvPr>
        </p:nvGraphicFramePr>
        <p:xfrm>
          <a:off x="989260" y="1594238"/>
          <a:ext cx="2670380" cy="377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8" imgH="8019917" progId="Acrobat.Document.11">
                  <p:embed/>
                </p:oleObj>
              </mc:Choice>
              <mc:Fallback>
                <p:oleObj name="Acrobat Document" r:id="rId2" imgW="5667128" imgH="8019917" progId="Acrobat.Document.11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9260" y="1594238"/>
                        <a:ext cx="2670380" cy="3778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157062" y="4143246"/>
            <a:ext cx="4597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国立精神神経・医療研究センター</a:t>
            </a:r>
            <a:endParaRPr kumimoji="1" lang="en-US" altLang="ja-JP" sz="2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精神保健研究所　</a:t>
            </a:r>
            <a:r>
              <a:rPr kumimoji="1" lang="ja-JP" altLang="en-US" sz="2200" b="1" spc="-1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行動</a:t>
            </a:r>
            <a:r>
              <a:rPr kumimoji="1" lang="ja-JP" altLang="en-US" sz="2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医学研究部ＨＰ</a:t>
            </a:r>
            <a:endParaRPr kumimoji="1" lang="en-US" altLang="ja-JP" sz="2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lvl="0" defTabSz="914400">
              <a:defRPr/>
            </a:pPr>
            <a:r>
              <a:rPr kumimoji="1" lang="en-US" altLang="ja-JP" sz="2200" b="1" spc="-15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https://www.ncnp.go.jp/nimh/behavior/</a:t>
            </a:r>
            <a:endParaRPr kumimoji="1" lang="en-US" altLang="ja-JP" sz="2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lvl="0" defTabSz="914400">
              <a:defRPr/>
            </a:pPr>
            <a:r>
              <a:rPr kumimoji="1" lang="ja-JP" altLang="en-US" sz="2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摂食障害全国基幹センター</a:t>
            </a:r>
            <a:endParaRPr kumimoji="1" lang="en-US" altLang="ja-JP" sz="2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lvl="0" defTabSz="914400">
              <a:defRPr/>
            </a:pPr>
            <a:r>
              <a:rPr kumimoji="1" lang="en-US" altLang="ja-JP" sz="2200" b="1" spc="-150">
                <a:solidFill>
                  <a:prstClr val="black"/>
                </a:solidFill>
              </a:rPr>
              <a:t>http</a:t>
            </a:r>
            <a:r>
              <a:rPr kumimoji="1" lang="en-US" altLang="ja-JP" sz="2200" b="1" spc="-150" dirty="0">
                <a:solidFill>
                  <a:prstClr val="black"/>
                </a:solidFill>
              </a:rPr>
              <a:t>://www.edportal.jp/pro/</a:t>
            </a:r>
            <a:r>
              <a:rPr kumimoji="1" lang="ja-JP" altLang="en-US" sz="2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から</a:t>
            </a:r>
            <a:endParaRPr kumimoji="1" lang="en-US" altLang="ja-JP" sz="2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lvl="0" defTabSz="914400">
              <a:defRPr/>
            </a:pPr>
            <a:r>
              <a:rPr kumimoji="1" lang="ja-JP" altLang="en-US" sz="2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ダウンロード</a:t>
            </a:r>
            <a:r>
              <a:rPr kumimoji="1" lang="ja-JP" altLang="en-US" sz="2200" b="1" spc="-1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可能</a:t>
            </a:r>
            <a:endParaRPr kumimoji="1" lang="ja-JP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DCFC5D-62B8-44ED-B7CD-E9FE03CE4115}"/>
              </a:ext>
            </a:extLst>
          </p:cNvPr>
          <p:cNvSpPr txBox="1"/>
          <p:nvPr/>
        </p:nvSpPr>
        <p:spPr>
          <a:xfrm flipH="1">
            <a:off x="4287690" y="1594238"/>
            <a:ext cx="4597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spc="-150" dirty="0"/>
              <a:t>デルファイ法によるエキスパートコンセンサス</a:t>
            </a:r>
          </a:p>
        </p:txBody>
      </p:sp>
    </p:spTree>
    <p:extLst>
      <p:ext uri="{BB962C8B-B14F-4D97-AF65-F5344CB8AC3E}">
        <p14:creationId xmlns:p14="http://schemas.microsoft.com/office/powerpoint/2010/main" val="2476130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5C75A4-90D4-46BB-80F8-2C177AD9D5B2}"/>
              </a:ext>
            </a:extLst>
          </p:cNvPr>
          <p:cNvSpPr txBox="1"/>
          <p:nvPr/>
        </p:nvSpPr>
        <p:spPr>
          <a:xfrm>
            <a:off x="590204" y="1103901"/>
            <a:ext cx="664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spc="-150" dirty="0"/>
              <a:t>まず地域の医療機関に「病状評価受診」を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5E3799-6614-40DB-AB48-B4D50D06666F}"/>
              </a:ext>
            </a:extLst>
          </p:cNvPr>
          <p:cNvSpPr txBox="1"/>
          <p:nvPr/>
        </p:nvSpPr>
        <p:spPr>
          <a:xfrm>
            <a:off x="257694" y="2410691"/>
            <a:ext cx="88024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★受診＝毎週通院？と思って抵抗を示す人も多い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★「自分ではどこも悪くないと思っているようだけど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</a:t>
            </a:r>
            <a:r>
              <a:rPr kumimoji="1" lang="en-US" altLang="ja-JP" sz="2800" b="1" dirty="0"/>
              <a:t>『</a:t>
            </a:r>
            <a:r>
              <a:rPr kumimoji="1" lang="ja-JP" altLang="en-US" sz="2800" b="1" dirty="0"/>
              <a:t>身体の中身</a:t>
            </a:r>
            <a:r>
              <a:rPr kumimoji="1" lang="en-US" altLang="ja-JP" sz="2800" b="1" dirty="0"/>
              <a:t>』</a:t>
            </a:r>
            <a:r>
              <a:rPr kumimoji="1" lang="ja-JP" altLang="en-US" sz="2800" b="1" dirty="0"/>
              <a:t>が大丈夫か確認してもらおう」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★地域の医療機関（プライマリケア医）の活用を</a:t>
            </a:r>
          </a:p>
        </p:txBody>
      </p:sp>
    </p:spTree>
    <p:extLst>
      <p:ext uri="{BB962C8B-B14F-4D97-AF65-F5344CB8AC3E}">
        <p14:creationId xmlns:p14="http://schemas.microsoft.com/office/powerpoint/2010/main" val="164447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8724900" cy="5710238"/>
          </a:xfrm>
          <a:prstGeom prst="rect">
            <a:avLst/>
          </a:prstGeom>
          <a:solidFill>
            <a:srgbClr val="130199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一本堂行餘医言巻五（一七八八年）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　　　　　　　　　　　　　香川修徳（修庵）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　　　　　不食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不食の證も亦殆ど奇疾。古今の医書、未だ明らかに言及する者有らず。予が身及する所を以って既に三十人を余す。多く是</a:t>
            </a:r>
            <a:r>
              <a:rPr kumimoji="1" lang="ja-JP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婦女にして、男子只二、三有るのみ。其の證、他に苦しむ所無し。只だ粇食を思はず、或いは麦飯、或いは糯米粉、或いは赤小豆、或いは豆腐屑を食し、或いは偏に一種の蒸菓を好む。或いは終日食餌を喫せずして、飢へず。・・・・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HGP教科書体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一室の女、年十六、只</a:t>
            </a:r>
            <a:r>
              <a:rPr kumimoji="1" lang="ja-JP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だ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雪花菜を食す。その他一切食せず。父母之を憂へ、予に請ひて診視せしむ。「・・・・若し薬を投ずれば、即ち諸患蜂起せん」と。其の父母堅く予の言を守る。一年餘して、自然に常食に復す。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HGP教科書体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23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C33996-20DA-6DB9-8C9C-9ECDF8D5C6E7}"/>
              </a:ext>
            </a:extLst>
          </p:cNvPr>
          <p:cNvSpPr txBox="1"/>
          <p:nvPr/>
        </p:nvSpPr>
        <p:spPr>
          <a:xfrm>
            <a:off x="154984" y="643180"/>
            <a:ext cx="89890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成人期の摂食障害</a:t>
            </a:r>
            <a:endParaRPr kumimoji="1" lang="en-US" altLang="ja-JP" sz="2800" b="1" dirty="0"/>
          </a:p>
          <a:p>
            <a:endParaRPr kumimoji="1" lang="en-US" altLang="ja-JP" sz="2800" b="1" dirty="0"/>
          </a:p>
          <a:p>
            <a:r>
              <a:rPr kumimoji="1" lang="ja-JP" altLang="en-US" sz="2800" b="1" spc="-150" dirty="0"/>
              <a:t>★思春期よりも神経性過食症が多い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★「病気ではなく自分の意志が弱いせいで起きる問題」と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とらえ、長年相談できていない場合がある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★体重は普通でも、一度は、「身体の中身」のチェックを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★就労の仕方がポイント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通院との両立・最小限の（程良い）カミングアウトがで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　きるか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★就労以外の趣味・ライフワークも</a:t>
            </a:r>
            <a:endParaRPr kumimoji="1" lang="en-US" altLang="ja-JP" sz="2800" b="1" spc="-150" dirty="0"/>
          </a:p>
          <a:p>
            <a:r>
              <a:rPr kumimoji="1" lang="ja-JP" altLang="en-US" sz="2800" b="1" spc="-150" dirty="0"/>
              <a:t>★出産事例も増えている</a:t>
            </a:r>
            <a:endParaRPr kumimoji="1" lang="en-US" altLang="ja-JP" sz="2800" b="1" spc="-150" dirty="0"/>
          </a:p>
          <a:p>
            <a:endParaRPr kumimoji="1" lang="en-US" altLang="ja-JP" sz="2800" b="1" spc="-150" dirty="0"/>
          </a:p>
          <a:p>
            <a:endParaRPr kumimoji="1" lang="en-US" altLang="ja-JP" sz="2800" b="1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7651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38826" y="113461"/>
            <a:ext cx="8304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29</a:t>
            </a:r>
            <a:r>
              <a:rPr lang="ja-JP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年度三菱財団社会福祉事業・研究助成金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「摂食障害患者の就労実態調査と社会復帰支援」</a:t>
            </a:r>
            <a:endParaRPr lang="ja-JP" altLang="en-US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2D5C9B-E088-41E6-88FA-D161977B4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623" y="1348757"/>
            <a:ext cx="2690966" cy="376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62DD47-0ECA-484C-90DD-DC0EA9354789}"/>
              </a:ext>
            </a:extLst>
          </p:cNvPr>
          <p:cNvSpPr txBox="1"/>
          <p:nvPr/>
        </p:nvSpPr>
        <p:spPr>
          <a:xfrm>
            <a:off x="0" y="5394512"/>
            <a:ext cx="3463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pc="-150" dirty="0"/>
              <a:t>日本摂食障害協会</a:t>
            </a:r>
            <a:r>
              <a:rPr kumimoji="1" lang="ja-JP" altLang="en-US" b="1" spc="-150" dirty="0"/>
              <a:t>ＨＰ</a:t>
            </a:r>
            <a:endParaRPr kumimoji="1" lang="en-US" altLang="ja-JP" b="1" spc="-150" dirty="0"/>
          </a:p>
          <a:p>
            <a:r>
              <a:rPr kumimoji="1" lang="ja-JP" altLang="en-US" b="1" spc="-150" dirty="0"/>
              <a:t>→参考資料</a:t>
            </a:r>
            <a:endParaRPr kumimoji="1" lang="en-US" altLang="ja-JP" b="1" spc="-150" dirty="0"/>
          </a:p>
          <a:p>
            <a:r>
              <a:rPr kumimoji="1" lang="en-US" altLang="ja-JP" b="1" dirty="0"/>
              <a:t>https://www.jafed.jp/pdf/reports/working-survey.pdf</a:t>
            </a:r>
          </a:p>
          <a:p>
            <a:endParaRPr kumimoji="1" lang="ja-JP" altLang="en-US" b="1" spc="-150" dirty="0"/>
          </a:p>
        </p:txBody>
      </p:sp>
    </p:spTree>
    <p:extLst>
      <p:ext uri="{BB962C8B-B14F-4D97-AF65-F5344CB8AC3E}">
        <p14:creationId xmlns:p14="http://schemas.microsoft.com/office/powerpoint/2010/main" val="1473603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0DAA55-CC6C-4FF9-B691-5B7A6737B8C2}"/>
              </a:ext>
            </a:extLst>
          </p:cNvPr>
          <p:cNvSpPr txBox="1"/>
          <p:nvPr/>
        </p:nvSpPr>
        <p:spPr>
          <a:xfrm>
            <a:off x="200760" y="629727"/>
            <a:ext cx="94779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spc="-150" dirty="0"/>
              <a:t>まとめ</a:t>
            </a:r>
            <a:endParaRPr kumimoji="1" lang="en-US" altLang="ja-JP" sz="3200" b="1" spc="-150" dirty="0"/>
          </a:p>
          <a:p>
            <a:endParaRPr kumimoji="1" lang="en-US" altLang="ja-JP" sz="3200" b="1" spc="-300" dirty="0"/>
          </a:p>
          <a:p>
            <a:r>
              <a:rPr kumimoji="1" lang="ja-JP" altLang="en-US" sz="2800" b="1" spc="-300" dirty="0"/>
              <a:t>①「病気」と考えるのには抵抗がある場合もあると思う</a:t>
            </a:r>
            <a:endParaRPr kumimoji="1" lang="en-US" altLang="ja-JP" sz="2800" b="1" spc="-300" dirty="0"/>
          </a:p>
          <a:p>
            <a:r>
              <a:rPr kumimoji="1" lang="ja-JP" altLang="en-US" sz="2800" b="1" spc="-300" dirty="0"/>
              <a:t>　　が、治療すれば回復する「病気」ととらえると良い。</a:t>
            </a:r>
            <a:endParaRPr kumimoji="1" lang="en-US" altLang="ja-JP" sz="2800" b="1" spc="-300" dirty="0"/>
          </a:p>
          <a:p>
            <a:r>
              <a:rPr kumimoji="1" lang="ja-JP" altLang="en-US" sz="2800" b="1" spc="-300" dirty="0"/>
              <a:t>②「やせてきれいになりたい」だけではない背景がある。</a:t>
            </a:r>
            <a:endParaRPr kumimoji="1" lang="en-US" altLang="ja-JP" sz="2800" b="1" spc="-300" dirty="0"/>
          </a:p>
          <a:p>
            <a:r>
              <a:rPr kumimoji="1" lang="ja-JP" altLang="en-US" sz="2800" b="1" spc="-300" dirty="0"/>
              <a:t>　　しかし、偏った食行動が習慣化してしまうと、短期間</a:t>
            </a:r>
            <a:endParaRPr kumimoji="1" lang="en-US" altLang="ja-JP" sz="2800" b="1" spc="-300" dirty="0"/>
          </a:p>
          <a:p>
            <a:r>
              <a:rPr kumimoji="1" lang="ja-JP" altLang="en-US" sz="2800" b="1" spc="-300" dirty="0"/>
              <a:t>　　では変化が難しい。具体的な計画、見通しを持って</a:t>
            </a:r>
            <a:endParaRPr kumimoji="1" lang="en-US" altLang="ja-JP" sz="2800" b="1" spc="-300" dirty="0"/>
          </a:p>
          <a:p>
            <a:r>
              <a:rPr kumimoji="1" lang="ja-JP" altLang="en-US" sz="2800" b="1" spc="-300" dirty="0"/>
              <a:t>　　確実に前に進む。</a:t>
            </a:r>
            <a:endParaRPr kumimoji="1" lang="en-US" altLang="ja-JP" sz="2800" b="1" spc="-300" dirty="0"/>
          </a:p>
          <a:p>
            <a:r>
              <a:rPr kumimoji="1" lang="ja-JP" altLang="en-US" sz="2800" b="1" spc="-300" dirty="0"/>
              <a:t>③　周囲は、病気の声を傾聴するだけにならないよう注</a:t>
            </a:r>
            <a:endParaRPr kumimoji="1" lang="en-US" altLang="ja-JP" sz="2800" b="1" spc="-300" dirty="0"/>
          </a:p>
          <a:p>
            <a:r>
              <a:rPr kumimoji="1" lang="ja-JP" altLang="en-US" sz="2800" b="1" spc="-300" dirty="0"/>
              <a:t>　　意。</a:t>
            </a:r>
            <a:endParaRPr kumimoji="1" lang="en-US" altLang="ja-JP" sz="2800" b="1" spc="-300" dirty="0"/>
          </a:p>
          <a:p>
            <a:r>
              <a:rPr kumimoji="1" lang="ja-JP" altLang="en-US" sz="2800" b="1" spc="-300" dirty="0"/>
              <a:t>④　発症前の心理的背景にも必ずケアを。</a:t>
            </a:r>
          </a:p>
        </p:txBody>
      </p:sp>
    </p:spTree>
    <p:extLst>
      <p:ext uri="{BB962C8B-B14F-4D97-AF65-F5344CB8AC3E}">
        <p14:creationId xmlns:p14="http://schemas.microsoft.com/office/powerpoint/2010/main" val="8184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7870825" cy="5334000"/>
          </a:xfrm>
          <a:prstGeom prst="rect">
            <a:avLst/>
          </a:prstGeom>
          <a:solidFill>
            <a:srgbClr val="130199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HGP教科書体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源亜槐の家臣沢田祐房が妻、年未だ三十ならず。　忽ち此の</a:t>
            </a:r>
            <a:r>
              <a:rPr kumimoji="1" lang="ja-JP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證を患ふ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。・・・・病婦若し食</a:t>
            </a:r>
            <a:r>
              <a:rPr kumimoji="1" lang="ja-JP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さざらんと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欲せば、即家人朝に勧め暮れに進め懇請親切なり。・・・主公之を怒り、遂に乃ち苦しみを忍びて之を食せば、即ち直ちに吐す。・・・・祐房又灸を請ふ。予曰く、「灸も亦た為すを須えず」と。病婦の喜び顔色に見る。遂に堅く予の算を信じて、他言を容れず。凡そ八、九年、而る後に始めて三、五日の間、偶たま常食の半を喫するを得、或いは一回、或いは二回、延いて十二年に及びて、常に復す。・・・・今既に五十なり。・・・・夫妻感戴拝謝す。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ea typeface="HGP教科書体" pitchFamily="18" charset="-128"/>
                <a:cs typeface="+mn-cs"/>
              </a:rPr>
              <a:t>実に治せざるを以って真の治法と為す・・・・。</a:t>
            </a:r>
          </a:p>
        </p:txBody>
      </p:sp>
    </p:spTree>
    <p:extLst>
      <p:ext uri="{BB962C8B-B14F-4D97-AF65-F5344CB8AC3E}">
        <p14:creationId xmlns:p14="http://schemas.microsoft.com/office/powerpoint/2010/main" val="40789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764" y="6280864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摂食障害の歴史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1764" y="3501008"/>
            <a:ext cx="8496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216" y="2488325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症例報告時代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024857" y="2471903"/>
            <a:ext cx="2315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拒食症「流行」時代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60900" y="2460626"/>
            <a:ext cx="2315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過食症「流行」時代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979613" y="3582058"/>
            <a:ext cx="2592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</a:t>
            </a: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ダイエットブーム　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022534" y="3936789"/>
            <a:ext cx="4897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</a:t>
            </a: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ツイギーなど痩身モデル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77499" y="4302187"/>
            <a:ext cx="6265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</a:t>
            </a: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家庭用体重計の普及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824412" y="4395490"/>
            <a:ext cx="40338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</a:t>
            </a: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食物の</a:t>
            </a:r>
            <a:r>
              <a:rPr kumimoji="1" lang="ja-JP" altLang="en-US" sz="2400" b="1" spc="-3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商品化</a:t>
            </a:r>
            <a:endParaRPr kumimoji="1" lang="ja-JP" altLang="en-US" sz="2400" b="1" i="0" u="none" strike="noStrike" kern="1200" cap="none" spc="-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★長時間営業店の増加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★客の匿名性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★金銭の自由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★過食嘔吐可能な私的空間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230010" y="2516026"/>
            <a:ext cx="191399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さらなる広がり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061369" y="3000972"/>
            <a:ext cx="27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1960</a:t>
            </a:r>
            <a:r>
              <a:rPr kumimoji="1" lang="ja-JP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年代後半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637881" y="2975721"/>
            <a:ext cx="2808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1980</a:t>
            </a:r>
            <a:r>
              <a:rPr kumimoji="1" lang="ja-JP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年代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061369" y="291470"/>
            <a:ext cx="5040312" cy="1966913"/>
            <a:chOff x="249" y="-650"/>
            <a:chExt cx="3175" cy="1239"/>
          </a:xfrm>
        </p:grpSpPr>
        <p:sp>
          <p:nvSpPr>
            <p:cNvPr id="14354" name="Freeform 16"/>
            <p:cNvSpPr>
              <a:spLocks/>
            </p:cNvSpPr>
            <p:nvPr/>
          </p:nvSpPr>
          <p:spPr bwMode="auto">
            <a:xfrm>
              <a:off x="2180" y="-144"/>
              <a:ext cx="1006" cy="356"/>
            </a:xfrm>
            <a:custGeom>
              <a:avLst/>
              <a:gdLst>
                <a:gd name="T0" fmla="*/ 81 w 1506"/>
                <a:gd name="T1" fmla="*/ 14 h 628"/>
                <a:gd name="T2" fmla="*/ 59 w 1506"/>
                <a:gd name="T3" fmla="*/ 40 h 628"/>
                <a:gd name="T4" fmla="*/ 53 w 1506"/>
                <a:gd name="T5" fmla="*/ 47 h 628"/>
                <a:gd name="T6" fmla="*/ 45 w 1506"/>
                <a:gd name="T7" fmla="*/ 55 h 628"/>
                <a:gd name="T8" fmla="*/ 28 w 1506"/>
                <a:gd name="T9" fmla="*/ 77 h 628"/>
                <a:gd name="T10" fmla="*/ 10 w 1506"/>
                <a:gd name="T11" fmla="*/ 94 h 628"/>
                <a:gd name="T12" fmla="*/ 0 w 1506"/>
                <a:gd name="T13" fmla="*/ 105 h 628"/>
                <a:gd name="T14" fmla="*/ 30 w 1506"/>
                <a:gd name="T15" fmla="*/ 111 h 628"/>
                <a:gd name="T16" fmla="*/ 178 w 1506"/>
                <a:gd name="T17" fmla="*/ 112 h 628"/>
                <a:gd name="T18" fmla="*/ 261 w 1506"/>
                <a:gd name="T19" fmla="*/ 109 h 628"/>
                <a:gd name="T20" fmla="*/ 400 w 1506"/>
                <a:gd name="T21" fmla="*/ 112 h 628"/>
                <a:gd name="T22" fmla="*/ 447 w 1506"/>
                <a:gd name="T23" fmla="*/ 108 h 628"/>
                <a:gd name="T24" fmla="*/ 448 w 1506"/>
                <a:gd name="T25" fmla="*/ 104 h 628"/>
                <a:gd name="T26" fmla="*/ 444 w 1506"/>
                <a:gd name="T27" fmla="*/ 100 h 628"/>
                <a:gd name="T28" fmla="*/ 432 w 1506"/>
                <a:gd name="T29" fmla="*/ 86 h 628"/>
                <a:gd name="T30" fmla="*/ 410 w 1506"/>
                <a:gd name="T31" fmla="*/ 60 h 628"/>
                <a:gd name="T32" fmla="*/ 400 w 1506"/>
                <a:gd name="T33" fmla="*/ 49 h 628"/>
                <a:gd name="T34" fmla="*/ 386 w 1506"/>
                <a:gd name="T35" fmla="*/ 34 h 628"/>
                <a:gd name="T36" fmla="*/ 351 w 1506"/>
                <a:gd name="T37" fmla="*/ 9 h 628"/>
                <a:gd name="T38" fmla="*/ 232 w 1506"/>
                <a:gd name="T39" fmla="*/ 13 h 628"/>
                <a:gd name="T40" fmla="*/ 81 w 1506"/>
                <a:gd name="T41" fmla="*/ 14 h 6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6"/>
                <a:gd name="T64" fmla="*/ 0 h 628"/>
                <a:gd name="T65" fmla="*/ 1506 w 1506"/>
                <a:gd name="T66" fmla="*/ 628 h 6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6" h="628">
                  <a:moveTo>
                    <a:pt x="271" y="77"/>
                  </a:moveTo>
                  <a:cubicBezTo>
                    <a:pt x="237" y="128"/>
                    <a:pt x="224" y="167"/>
                    <a:pt x="197" y="219"/>
                  </a:cubicBezTo>
                  <a:cubicBezTo>
                    <a:pt x="190" y="233"/>
                    <a:pt x="183" y="247"/>
                    <a:pt x="176" y="260"/>
                  </a:cubicBezTo>
                  <a:cubicBezTo>
                    <a:pt x="168" y="274"/>
                    <a:pt x="149" y="301"/>
                    <a:pt x="149" y="301"/>
                  </a:cubicBezTo>
                  <a:cubicBezTo>
                    <a:pt x="136" y="344"/>
                    <a:pt x="115" y="384"/>
                    <a:pt x="95" y="423"/>
                  </a:cubicBezTo>
                  <a:cubicBezTo>
                    <a:pt x="79" y="454"/>
                    <a:pt x="64" y="498"/>
                    <a:pt x="34" y="517"/>
                  </a:cubicBezTo>
                  <a:cubicBezTo>
                    <a:pt x="27" y="539"/>
                    <a:pt x="0" y="578"/>
                    <a:pt x="0" y="578"/>
                  </a:cubicBezTo>
                  <a:cubicBezTo>
                    <a:pt x="17" y="628"/>
                    <a:pt x="1" y="604"/>
                    <a:pt x="102" y="606"/>
                  </a:cubicBezTo>
                  <a:cubicBezTo>
                    <a:pt x="267" y="610"/>
                    <a:pt x="432" y="610"/>
                    <a:pt x="597" y="612"/>
                  </a:cubicBezTo>
                  <a:cubicBezTo>
                    <a:pt x="689" y="608"/>
                    <a:pt x="782" y="598"/>
                    <a:pt x="874" y="599"/>
                  </a:cubicBezTo>
                  <a:cubicBezTo>
                    <a:pt x="1030" y="601"/>
                    <a:pt x="1342" y="612"/>
                    <a:pt x="1342" y="612"/>
                  </a:cubicBezTo>
                  <a:cubicBezTo>
                    <a:pt x="1408" y="608"/>
                    <a:pt x="1443" y="611"/>
                    <a:pt x="1498" y="592"/>
                  </a:cubicBezTo>
                  <a:cubicBezTo>
                    <a:pt x="1500" y="585"/>
                    <a:pt x="1506" y="579"/>
                    <a:pt x="1505" y="572"/>
                  </a:cubicBezTo>
                  <a:cubicBezTo>
                    <a:pt x="1504" y="564"/>
                    <a:pt x="1495" y="558"/>
                    <a:pt x="1491" y="551"/>
                  </a:cubicBezTo>
                  <a:cubicBezTo>
                    <a:pt x="1477" y="524"/>
                    <a:pt x="1468" y="495"/>
                    <a:pt x="1450" y="470"/>
                  </a:cubicBezTo>
                  <a:cubicBezTo>
                    <a:pt x="1437" y="425"/>
                    <a:pt x="1397" y="372"/>
                    <a:pt x="1376" y="328"/>
                  </a:cubicBezTo>
                  <a:cubicBezTo>
                    <a:pt x="1366" y="307"/>
                    <a:pt x="1342" y="267"/>
                    <a:pt x="1342" y="267"/>
                  </a:cubicBezTo>
                  <a:cubicBezTo>
                    <a:pt x="1332" y="236"/>
                    <a:pt x="1309" y="214"/>
                    <a:pt x="1295" y="185"/>
                  </a:cubicBezTo>
                  <a:cubicBezTo>
                    <a:pt x="1267" y="127"/>
                    <a:pt x="1245" y="72"/>
                    <a:pt x="1179" y="50"/>
                  </a:cubicBezTo>
                  <a:cubicBezTo>
                    <a:pt x="1028" y="82"/>
                    <a:pt x="1063" y="64"/>
                    <a:pt x="780" y="70"/>
                  </a:cubicBezTo>
                  <a:cubicBezTo>
                    <a:pt x="694" y="65"/>
                    <a:pt x="128" y="0"/>
                    <a:pt x="271" y="77"/>
                  </a:cubicBezTo>
                  <a:close/>
                </a:path>
              </a:pathLst>
            </a:custGeom>
            <a:solidFill>
              <a:srgbClr val="FFD9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55" name="Freeform 17"/>
            <p:cNvSpPr>
              <a:spLocks/>
            </p:cNvSpPr>
            <p:nvPr/>
          </p:nvSpPr>
          <p:spPr bwMode="auto">
            <a:xfrm>
              <a:off x="691" y="-397"/>
              <a:ext cx="563" cy="232"/>
            </a:xfrm>
            <a:custGeom>
              <a:avLst/>
              <a:gdLst>
                <a:gd name="T0" fmla="*/ 61 w 844"/>
                <a:gd name="T1" fmla="*/ 4 h 393"/>
                <a:gd name="T2" fmla="*/ 45 w 844"/>
                <a:gd name="T3" fmla="*/ 20 h 393"/>
                <a:gd name="T4" fmla="*/ 31 w 844"/>
                <a:gd name="T5" fmla="*/ 35 h 393"/>
                <a:gd name="T6" fmla="*/ 21 w 844"/>
                <a:gd name="T7" fmla="*/ 47 h 393"/>
                <a:gd name="T8" fmla="*/ 5 w 844"/>
                <a:gd name="T9" fmla="*/ 68 h 393"/>
                <a:gd name="T10" fmla="*/ 9 w 844"/>
                <a:gd name="T11" fmla="*/ 74 h 393"/>
                <a:gd name="T12" fmla="*/ 130 w 844"/>
                <a:gd name="T13" fmla="*/ 72 h 393"/>
                <a:gd name="T14" fmla="*/ 207 w 844"/>
                <a:gd name="T15" fmla="*/ 73 h 393"/>
                <a:gd name="T16" fmla="*/ 251 w 844"/>
                <a:gd name="T17" fmla="*/ 68 h 393"/>
                <a:gd name="T18" fmla="*/ 239 w 844"/>
                <a:gd name="T19" fmla="*/ 58 h 393"/>
                <a:gd name="T20" fmla="*/ 231 w 844"/>
                <a:gd name="T21" fmla="*/ 45 h 393"/>
                <a:gd name="T22" fmla="*/ 223 w 844"/>
                <a:gd name="T23" fmla="*/ 38 h 393"/>
                <a:gd name="T24" fmla="*/ 215 w 844"/>
                <a:gd name="T25" fmla="*/ 26 h 393"/>
                <a:gd name="T26" fmla="*/ 196 w 844"/>
                <a:gd name="T27" fmla="*/ 8 h 393"/>
                <a:gd name="T28" fmla="*/ 188 w 844"/>
                <a:gd name="T29" fmla="*/ 1 h 393"/>
                <a:gd name="T30" fmla="*/ 170 w 844"/>
                <a:gd name="T31" fmla="*/ 5 h 393"/>
                <a:gd name="T32" fmla="*/ 73 w 844"/>
                <a:gd name="T33" fmla="*/ 1 h 393"/>
                <a:gd name="T34" fmla="*/ 61 w 844"/>
                <a:gd name="T35" fmla="*/ 4 h 3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4"/>
                <a:gd name="T55" fmla="*/ 0 h 393"/>
                <a:gd name="T56" fmla="*/ 844 w 844"/>
                <a:gd name="T57" fmla="*/ 393 h 3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4" h="393">
                  <a:moveTo>
                    <a:pt x="207" y="17"/>
                  </a:moveTo>
                  <a:cubicBezTo>
                    <a:pt x="190" y="45"/>
                    <a:pt x="167" y="70"/>
                    <a:pt x="153" y="99"/>
                  </a:cubicBezTo>
                  <a:cubicBezTo>
                    <a:pt x="139" y="129"/>
                    <a:pt x="134" y="155"/>
                    <a:pt x="105" y="173"/>
                  </a:cubicBezTo>
                  <a:cubicBezTo>
                    <a:pt x="90" y="222"/>
                    <a:pt x="104" y="206"/>
                    <a:pt x="72" y="227"/>
                  </a:cubicBezTo>
                  <a:cubicBezTo>
                    <a:pt x="61" y="259"/>
                    <a:pt x="37" y="300"/>
                    <a:pt x="17" y="329"/>
                  </a:cubicBezTo>
                  <a:cubicBezTo>
                    <a:pt x="13" y="342"/>
                    <a:pt x="0" y="362"/>
                    <a:pt x="31" y="363"/>
                  </a:cubicBezTo>
                  <a:cubicBezTo>
                    <a:pt x="167" y="368"/>
                    <a:pt x="302" y="353"/>
                    <a:pt x="438" y="349"/>
                  </a:cubicBezTo>
                  <a:cubicBezTo>
                    <a:pt x="524" y="351"/>
                    <a:pt x="609" y="356"/>
                    <a:pt x="695" y="356"/>
                  </a:cubicBezTo>
                  <a:cubicBezTo>
                    <a:pt x="841" y="356"/>
                    <a:pt x="822" y="393"/>
                    <a:pt x="844" y="329"/>
                  </a:cubicBezTo>
                  <a:cubicBezTo>
                    <a:pt x="817" y="319"/>
                    <a:pt x="819" y="305"/>
                    <a:pt x="803" y="281"/>
                  </a:cubicBezTo>
                  <a:cubicBezTo>
                    <a:pt x="796" y="257"/>
                    <a:pt x="790" y="241"/>
                    <a:pt x="776" y="220"/>
                  </a:cubicBezTo>
                  <a:cubicBezTo>
                    <a:pt x="761" y="171"/>
                    <a:pt x="783" y="229"/>
                    <a:pt x="749" y="187"/>
                  </a:cubicBezTo>
                  <a:cubicBezTo>
                    <a:pt x="737" y="172"/>
                    <a:pt x="734" y="144"/>
                    <a:pt x="722" y="126"/>
                  </a:cubicBezTo>
                  <a:cubicBezTo>
                    <a:pt x="711" y="93"/>
                    <a:pt x="696" y="48"/>
                    <a:pt x="661" y="38"/>
                  </a:cubicBezTo>
                  <a:cubicBezTo>
                    <a:pt x="656" y="22"/>
                    <a:pt x="656" y="8"/>
                    <a:pt x="634" y="4"/>
                  </a:cubicBezTo>
                  <a:cubicBezTo>
                    <a:pt x="613" y="0"/>
                    <a:pt x="573" y="24"/>
                    <a:pt x="573" y="24"/>
                  </a:cubicBezTo>
                  <a:cubicBezTo>
                    <a:pt x="454" y="20"/>
                    <a:pt x="359" y="21"/>
                    <a:pt x="248" y="4"/>
                  </a:cubicBezTo>
                  <a:cubicBezTo>
                    <a:pt x="220" y="12"/>
                    <a:pt x="234" y="8"/>
                    <a:pt x="207" y="17"/>
                  </a:cubicBezTo>
                  <a:close/>
                </a:path>
              </a:pathLst>
            </a:custGeom>
            <a:solidFill>
              <a:srgbClr val="FFD9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56" name="AutoShape 18"/>
            <p:cNvSpPr>
              <a:spLocks noChangeArrowheads="1"/>
            </p:cNvSpPr>
            <p:nvPr/>
          </p:nvSpPr>
          <p:spPr bwMode="auto">
            <a:xfrm>
              <a:off x="249" y="-650"/>
              <a:ext cx="1480" cy="1239"/>
            </a:xfrm>
            <a:prstGeom prst="triangle">
              <a:avLst>
                <a:gd name="adj" fmla="val 4903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59" name="Text Box 21"/>
            <p:cNvSpPr txBox="1">
              <a:spLocks noChangeArrowheads="1"/>
            </p:cNvSpPr>
            <p:nvPr/>
          </p:nvSpPr>
          <p:spPr bwMode="auto">
            <a:xfrm>
              <a:off x="1376" y="-298"/>
              <a:ext cx="95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-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 charset="-128"/>
                  <a:ea typeface="ＭＳ Ｐゴシック" charset="-128"/>
                  <a:cs typeface="+mn-cs"/>
                </a:rPr>
                <a:t>その他の摂食障害</a:t>
              </a:r>
            </a:p>
          </p:txBody>
        </p:sp>
        <p:sp>
          <p:nvSpPr>
            <p:cNvPr id="14361" name="Text Box 23"/>
            <p:cNvSpPr txBox="1">
              <a:spLocks noChangeArrowheads="1"/>
            </p:cNvSpPr>
            <p:nvPr/>
          </p:nvSpPr>
          <p:spPr bwMode="auto">
            <a:xfrm>
              <a:off x="566" y="91"/>
              <a:ext cx="7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食に関する問題なし</a:t>
              </a:r>
            </a:p>
          </p:txBody>
        </p:sp>
        <p:sp>
          <p:nvSpPr>
            <p:cNvPr id="14362" name="AutoShape 24"/>
            <p:cNvSpPr>
              <a:spLocks noChangeArrowheads="1"/>
            </p:cNvSpPr>
            <p:nvPr/>
          </p:nvSpPr>
          <p:spPr bwMode="auto">
            <a:xfrm>
              <a:off x="1944" y="-650"/>
              <a:ext cx="1480" cy="1239"/>
            </a:xfrm>
            <a:prstGeom prst="triangle">
              <a:avLst>
                <a:gd name="adj" fmla="val 4903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63" name="Line 25"/>
            <p:cNvSpPr>
              <a:spLocks noChangeShapeType="1"/>
            </p:cNvSpPr>
            <p:nvPr/>
          </p:nvSpPr>
          <p:spPr bwMode="auto">
            <a:xfrm flipV="1">
              <a:off x="2472" y="-300"/>
              <a:ext cx="4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64" name="Line 26"/>
            <p:cNvSpPr>
              <a:spLocks noChangeShapeType="1"/>
            </p:cNvSpPr>
            <p:nvPr/>
          </p:nvSpPr>
          <p:spPr bwMode="auto">
            <a:xfrm flipV="1">
              <a:off x="2367" y="-112"/>
              <a:ext cx="6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65" name="Line 27"/>
            <p:cNvSpPr>
              <a:spLocks noChangeShapeType="1"/>
            </p:cNvSpPr>
            <p:nvPr/>
          </p:nvSpPr>
          <p:spPr bwMode="auto">
            <a:xfrm>
              <a:off x="2186" y="212"/>
              <a:ext cx="999" cy="0"/>
            </a:xfrm>
            <a:prstGeom prst="line">
              <a:avLst/>
            </a:prstGeom>
            <a:noFill/>
            <a:ln w="3810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67" name="Text Box 29"/>
            <p:cNvSpPr txBox="1">
              <a:spLocks noChangeArrowheads="1"/>
            </p:cNvSpPr>
            <p:nvPr/>
          </p:nvSpPr>
          <p:spPr bwMode="auto">
            <a:xfrm>
              <a:off x="2157" y="272"/>
              <a:ext cx="10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食に関する問題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+mn-cs"/>
                </a:rPr>
                <a:t>なし</a:t>
              </a:r>
            </a:p>
          </p:txBody>
        </p:sp>
        <p:sp>
          <p:nvSpPr>
            <p:cNvPr id="14368" name="Line 30"/>
            <p:cNvSpPr>
              <a:spLocks noChangeShapeType="1"/>
            </p:cNvSpPr>
            <p:nvPr/>
          </p:nvSpPr>
          <p:spPr bwMode="auto">
            <a:xfrm flipV="1">
              <a:off x="2566" y="-489"/>
              <a:ext cx="1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69" name="Line 34"/>
            <p:cNvSpPr>
              <a:spLocks noChangeShapeType="1"/>
            </p:cNvSpPr>
            <p:nvPr/>
          </p:nvSpPr>
          <p:spPr bwMode="auto">
            <a:xfrm>
              <a:off x="703" y="-193"/>
              <a:ext cx="5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70" name="Line 35"/>
            <p:cNvSpPr>
              <a:spLocks noChangeShapeType="1"/>
            </p:cNvSpPr>
            <p:nvPr/>
          </p:nvSpPr>
          <p:spPr bwMode="auto">
            <a:xfrm>
              <a:off x="824" y="-381"/>
              <a:ext cx="3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71" name="Line 36"/>
            <p:cNvSpPr>
              <a:spLocks noChangeShapeType="1"/>
            </p:cNvSpPr>
            <p:nvPr/>
          </p:nvSpPr>
          <p:spPr bwMode="auto">
            <a:xfrm>
              <a:off x="885" y="-489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72" name="Line 37"/>
            <p:cNvSpPr>
              <a:spLocks noChangeShapeType="1"/>
            </p:cNvSpPr>
            <p:nvPr/>
          </p:nvSpPr>
          <p:spPr bwMode="auto">
            <a:xfrm>
              <a:off x="915" y="-570"/>
              <a:ext cx="1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73" name="Line 38"/>
            <p:cNvSpPr>
              <a:spLocks noChangeShapeType="1"/>
            </p:cNvSpPr>
            <p:nvPr/>
          </p:nvSpPr>
          <p:spPr bwMode="auto">
            <a:xfrm flipH="1">
              <a:off x="945" y="-596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74" name="Line 39"/>
            <p:cNvSpPr>
              <a:spLocks noChangeShapeType="1"/>
            </p:cNvSpPr>
            <p:nvPr/>
          </p:nvSpPr>
          <p:spPr bwMode="auto">
            <a:xfrm>
              <a:off x="2126" y="-596"/>
              <a:ext cx="54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75" name="Line 40"/>
            <p:cNvSpPr>
              <a:spLocks noChangeShapeType="1"/>
            </p:cNvSpPr>
            <p:nvPr/>
          </p:nvSpPr>
          <p:spPr bwMode="auto">
            <a:xfrm flipH="1" flipV="1">
              <a:off x="945" y="-542"/>
              <a:ext cx="5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76" name="Line 41"/>
            <p:cNvSpPr>
              <a:spLocks noChangeShapeType="1"/>
            </p:cNvSpPr>
            <p:nvPr/>
          </p:nvSpPr>
          <p:spPr bwMode="auto">
            <a:xfrm>
              <a:off x="2035" y="-461"/>
              <a:ext cx="635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77" name="Line 42"/>
            <p:cNvSpPr>
              <a:spLocks noChangeShapeType="1"/>
            </p:cNvSpPr>
            <p:nvPr/>
          </p:nvSpPr>
          <p:spPr bwMode="auto">
            <a:xfrm flipH="1" flipV="1">
              <a:off x="945" y="-435"/>
              <a:ext cx="455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78" name="Line 43"/>
            <p:cNvSpPr>
              <a:spLocks noChangeShapeType="1"/>
            </p:cNvSpPr>
            <p:nvPr/>
          </p:nvSpPr>
          <p:spPr bwMode="auto">
            <a:xfrm>
              <a:off x="2302" y="-177"/>
              <a:ext cx="34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379" name="Line 44"/>
            <p:cNvSpPr>
              <a:spLocks noChangeShapeType="1"/>
            </p:cNvSpPr>
            <p:nvPr/>
          </p:nvSpPr>
          <p:spPr bwMode="auto">
            <a:xfrm>
              <a:off x="2157" y="212"/>
              <a:ext cx="10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4352" name="Line 57"/>
          <p:cNvSpPr>
            <a:spLocks noChangeShapeType="1"/>
          </p:cNvSpPr>
          <p:nvPr/>
        </p:nvSpPr>
        <p:spPr bwMode="auto">
          <a:xfrm>
            <a:off x="3470275" y="2133600"/>
            <a:ext cx="1585913" cy="0"/>
          </a:xfrm>
          <a:prstGeom prst="line">
            <a:avLst/>
          </a:prstGeom>
          <a:noFill/>
          <a:ln w="38100">
            <a:noFill/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16282" y="14328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拒食症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4813" y="47448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過食症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764" y="3574757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「やせ」の</a:t>
            </a:r>
            <a:endParaRPr kumimoji="1" lang="en-US" altLang="ja-JP" sz="2400" b="1" i="0" u="none" strike="noStrike" kern="1200" cap="none" spc="-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理想化は</a:t>
            </a:r>
            <a:r>
              <a:rPr kumimoji="1" lang="ja-JP" altLang="en-US" sz="2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無し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F9D062-7509-9791-41B1-F1118E686345}"/>
              </a:ext>
            </a:extLst>
          </p:cNvPr>
          <p:cNvSpPr txBox="1"/>
          <p:nvPr/>
        </p:nvSpPr>
        <p:spPr>
          <a:xfrm>
            <a:off x="3863312" y="1201917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spc="-150" dirty="0"/>
              <a:t>体型を気にする</a:t>
            </a:r>
            <a:endParaRPr kumimoji="1" lang="en-US" altLang="ja-JP" sz="1600" b="1" spc="-150" dirty="0"/>
          </a:p>
          <a:p>
            <a:r>
              <a:rPr kumimoji="1" lang="ja-JP" altLang="en-US" sz="1600" b="1" spc="-150" dirty="0"/>
              <a:t>　　　人々</a:t>
            </a:r>
          </a:p>
        </p:txBody>
      </p:sp>
      <p:sp>
        <p:nvSpPr>
          <p:cNvPr id="8" name="Line 42">
            <a:extLst>
              <a:ext uri="{FF2B5EF4-FFF2-40B4-BE49-F238E27FC236}">
                <a16:creationId xmlns:a16="http://schemas.microsoft.com/office/drawing/2014/main" id="{FDAD76A0-E69B-3C99-10D2-B08AFFB7CF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02794" y="836518"/>
            <a:ext cx="660531" cy="438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" name="Line 43">
            <a:extLst>
              <a:ext uri="{FF2B5EF4-FFF2-40B4-BE49-F238E27FC236}">
                <a16:creationId xmlns:a16="http://schemas.microsoft.com/office/drawing/2014/main" id="{5C8DD416-A478-43ED-27E6-75FA10B73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021" y="1357837"/>
            <a:ext cx="5397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画像&quot;file:///D:/Data/%8Du%89%89%8E%91%97%BF/giacometti007.jpg&quot; は、エラーを含んでいるため表示できません。"/>
          <p:cNvSpPr>
            <a:spLocks noChangeAspect="1" noChangeArrowheads="1"/>
          </p:cNvSpPr>
          <p:nvPr/>
        </p:nvSpPr>
        <p:spPr bwMode="auto">
          <a:xfrm>
            <a:off x="6478588" y="4564063"/>
            <a:ext cx="2222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51" name="AutoShape 3" descr="画像&quot;file:///D:/Data/%8Du%89%89%8E%91%97%BF/giacometti007.jpg&quot; は、エラーを含んでいるため表示できません。"/>
          <p:cNvSpPr>
            <a:spLocks noChangeAspect="1" noChangeArrowheads="1"/>
          </p:cNvSpPr>
          <p:nvPr/>
        </p:nvSpPr>
        <p:spPr bwMode="auto">
          <a:xfrm>
            <a:off x="6478588" y="4564063"/>
            <a:ext cx="2222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09023" y="3789040"/>
            <a:ext cx="2852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数字で測る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コントロールする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支配する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操作する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リセットする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人と比較する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348359" y="3584519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本人にしかわからない感覚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43026" y="1623925"/>
            <a:ext cx="2735982" cy="2020042"/>
          </a:xfrm>
          <a:prstGeom prst="wedgeEllipseCallout">
            <a:avLst>
              <a:gd name="adj1" fmla="val 77513"/>
              <a:gd name="adj2" fmla="val 366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体重、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BMI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体脂肪率、服の号数、ウエストのサイズ　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　　　　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117803" y="1452806"/>
            <a:ext cx="2879599" cy="2025227"/>
          </a:xfrm>
          <a:prstGeom prst="wedgeEllipseCallout">
            <a:avLst>
              <a:gd name="adj1" fmla="val -49720"/>
              <a:gd name="adj2" fmla="val 521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重い、軽い、疲れた、固い、柔らかい、冷たい、暖かい、調子いい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　　　　　　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　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19113" y="350838"/>
            <a:ext cx="6500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身体の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つの側面</a:t>
            </a:r>
            <a:r>
              <a:rPr kumimoji="1" lang="ja-JP" altLang="en-US" sz="28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（身体論）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335" y="2252472"/>
            <a:ext cx="2296659" cy="179713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3466" y="126814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</a:rPr>
              <a:t>モノとしての身体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84888" y="10834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00FF"/>
                </a:solidFill>
              </a:rPr>
              <a:t>私としての身体</a:t>
            </a:r>
          </a:p>
        </p:txBody>
      </p:sp>
      <p:pic>
        <p:nvPicPr>
          <p:cNvPr id="1026" name="Picture 2" descr="体重計のイラスト">
            <a:extLst>
              <a:ext uri="{FF2B5EF4-FFF2-40B4-BE49-F238E27FC236}">
                <a16:creationId xmlns:a16="http://schemas.microsoft.com/office/drawing/2014/main" id="{B9DD2A10-1E4F-7CF3-59DC-E09AB03B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191" y="4765675"/>
            <a:ext cx="1587698" cy="15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768524-729B-FDB6-96BF-670B3D37C8F9}"/>
              </a:ext>
            </a:extLst>
          </p:cNvPr>
          <p:cNvSpPr txBox="1"/>
          <p:nvPr/>
        </p:nvSpPr>
        <p:spPr>
          <a:xfrm>
            <a:off x="4572000" y="6183996"/>
            <a:ext cx="163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Bathroom scale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211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9532" y="1362121"/>
            <a:ext cx="84249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★多くの人にとって、ダイエットは失敗するようにできている。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　（健全な食欲調節）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★稀に、「食べなければ食べないほど食欲が減る」タ　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　イプが存在（身体素因）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★ダイエットブームで、「食べないことを試す」機会が増える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spc="-150" noProof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　</a:t>
            </a: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と、このようなタイプが発症しやすくなる。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★身体の状態を数値で判断する環境の中では、数値に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spc="-15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　</a:t>
            </a: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とらわれる</a:t>
            </a:r>
            <a:r>
              <a:rPr kumimoji="1" lang="ja-JP" altLang="en-US" sz="2800" b="1" spc="-15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ことが</a:t>
            </a: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発症</a:t>
            </a:r>
            <a:r>
              <a:rPr kumimoji="1" lang="ja-JP" altLang="en-US" sz="2800" b="1" spc="-15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を促進する</a:t>
            </a: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。</a:t>
            </a:r>
            <a:endParaRPr kumimoji="1" lang="en-US" altLang="ja-JP" sz="2800" b="1" spc="-15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b="1" spc="-15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★摂食障害として発症したケースは「やせてきれいになる</a:t>
            </a:r>
            <a:endParaRPr kumimoji="1" lang="en-US" altLang="ja-JP" sz="2800" b="1" spc="-15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b="1" spc="-15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　ため」だけではなく、発症前に「挫折感」「無力感」など心</a:t>
            </a:r>
            <a:endParaRPr kumimoji="1" lang="en-US" altLang="ja-JP" sz="2800" b="1" spc="-15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b="1" spc="-15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　理的課題があることが多い。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82665" y="509899"/>
            <a:ext cx="4984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こころとからだと社会の関係</a:t>
            </a:r>
          </a:p>
        </p:txBody>
      </p:sp>
    </p:spTree>
    <p:extLst>
      <p:ext uri="{BB962C8B-B14F-4D97-AF65-F5344CB8AC3E}">
        <p14:creationId xmlns:p14="http://schemas.microsoft.com/office/powerpoint/2010/main" val="31362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5447" y="569662"/>
            <a:ext cx="90075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ア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レキシ</a:t>
            </a:r>
            <a:r>
              <a:rPr kumimoji="1" lang="ja-JP" altLang="en-US" sz="2800" b="1" dirty="0">
                <a:solidFill>
                  <a:srgbClr val="0000FF"/>
                </a:solidFill>
                <a:latin typeface="Calibri"/>
                <a:ea typeface="ＭＳ Ｐゴシック" panose="020B0600070205080204" pitchFamily="50" charset="-128"/>
              </a:rPr>
              <a:t>サイ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ミア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（失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感情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症・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感情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言語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化困難症？）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★自分の感情が自分でわからない、言葉で表現できない。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★自分の置かれている状況を言葉でうまく説明できない。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★身体感覚（疲労感、空腹感）の感じ方が弱い場合も。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5447" y="2662957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ja-JP" altLang="en-US" sz="2800" dirty="0">
                <a:solidFill>
                  <a:prstClr val="black"/>
                </a:solidFill>
              </a:rPr>
              <a:t>☆「自分が怒っているかどうかわからない」</a:t>
            </a:r>
            <a:endParaRPr kumimoji="1" lang="en-US" altLang="ja-JP" sz="2800" dirty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kumimoji="1" lang="ja-JP" altLang="en-US" sz="2800" dirty="0">
                <a:solidFill>
                  <a:prstClr val="black"/>
                </a:solidFill>
              </a:rPr>
              <a:t>　 「自分が空腹かどうかわからない」</a:t>
            </a:r>
            <a:endParaRPr kumimoji="1" lang="en-US" altLang="ja-JP" sz="28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☆患者さんの元々の性格傾向でもあり、摂食障害の進行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とともに強まる傾向でもある。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☆「いろいろ考えずとにかく頑張れ」な環境では、気付か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noProof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れにくいことがある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☆「</a:t>
            </a:r>
            <a:r>
              <a:rPr kumimoji="1" lang="ja-JP" altLang="en-US" sz="28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何がストレス？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」と言われても、最初はうまく説明でき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noProof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ない。進路</a:t>
            </a:r>
            <a:r>
              <a:rPr kumimoji="1" lang="ja-JP" altLang="en-US" sz="28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対する迷い、疑いなどは言語化されにくい。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32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</TotalTime>
  <Words>4177</Words>
  <Application>Microsoft Office PowerPoint</Application>
  <PresentationFormat>画面に合わせる (4:3)</PresentationFormat>
  <Paragraphs>478</Paragraphs>
  <Slides>42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9" baseType="lpstr">
      <vt:lpstr>Monotype Sorts</vt:lpstr>
      <vt:lpstr>ＭＳ Ｐゴシック</vt:lpstr>
      <vt:lpstr>游ゴシック</vt:lpstr>
      <vt:lpstr>Arial</vt:lpstr>
      <vt:lpstr>Calibri</vt:lpstr>
      <vt:lpstr>Calibri Light</vt:lpstr>
      <vt:lpstr>Monotype Corsiva</vt:lpstr>
      <vt:lpstr>Symbol</vt:lpstr>
      <vt:lpstr>Times New Roman</vt:lpstr>
      <vt:lpstr>Wingdings</vt:lpstr>
      <vt:lpstr>Office テーマ</vt:lpstr>
      <vt:lpstr>1_Office テーマ</vt:lpstr>
      <vt:lpstr>Office ​​テーマ</vt:lpstr>
      <vt:lpstr>標準デザイン</vt:lpstr>
      <vt:lpstr>1_Office ​​テーマ</vt:lpstr>
      <vt:lpstr>6_Office 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Aya Nishizono-Maher</dc:creator>
  <cp:lastModifiedBy>ayanishizonomaher@gmail.com</cp:lastModifiedBy>
  <cp:revision>166</cp:revision>
  <cp:lastPrinted>2023-09-12T12:47:39Z</cp:lastPrinted>
  <dcterms:created xsi:type="dcterms:W3CDTF">2019-09-28T07:21:17Z</dcterms:created>
  <dcterms:modified xsi:type="dcterms:W3CDTF">2023-09-13T12:24:03Z</dcterms:modified>
</cp:coreProperties>
</file>